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12192000"/>
  <p:embeddedFontLst>
    <p:embeddedFont>
      <p:font typeface="微软雅黑" panose="020B0503020204020204" pitchFamily="34" charset="-122"/>
      <p:regular r:id="rId25"/>
      <p:bold r:id="rId26"/>
    </p:embeddedFont>
    <p:embeddedFont>
      <p:font typeface="思源宋体" panose="020B0604020202020204" charset="-128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0" d="100"/>
          <a:sy n="70" d="100"/>
        </p:scale>
        <p:origin x="1138" y="6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5713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.photo-ac.com/aeba46365985f96e3129e659cd8969c0eb411a8e.jpeg"/>
          <p:cNvPicPr>
            <a:picLocks noChangeAspect="1"/>
          </p:cNvPicPr>
          <p:nvPr/>
        </p:nvPicPr>
        <p:blipFill>
          <a:blip r:embed="rId3">
            <a:alphaModFix amt="15000"/>
          </a:blip>
          <a:srcRect t="13851" b="1385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AF9F6">
                  <a:alpha val="90000"/>
                </a:srgbClr>
              </a:gs>
              <a:gs pos="50000">
                <a:srgbClr val="FAF9F6">
                  <a:alpha val="70000"/>
                </a:srgbClr>
              </a:gs>
              <a:gs pos="100000">
                <a:srgbClr val="FAF9F6">
                  <a:alpha val="9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400050" y="685800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7700" y="762000"/>
            <a:ext cx="1838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kern="0" spc="135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หัวข้อ 3.2 | 2 ชั่วโมง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409700"/>
            <a:ext cx="11772900" cy="2571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การวิเคราะห์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ผู้มีส่วนได้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ส่วนเสีย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28625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381000" y="4629150"/>
            <a:ext cx="74580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Stakeholder Analysis for Policy Success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1000" y="511254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490538" y="5245894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90600" y="5093494"/>
            <a:ext cx="1381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ใครได้-เสีย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90600" y="5322094"/>
            <a:ext cx="139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ผู้ได้รับผลกระทบ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81000" y="572214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502444" y="5855494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6458" y="32445"/>
                </a:moveTo>
                <a:cubicBezTo>
                  <a:pt x="119881" y="29728"/>
                  <a:pt x="122039" y="25524"/>
                  <a:pt x="122039" y="20836"/>
                </a:cubicBezTo>
                <a:cubicBezTo>
                  <a:pt x="122039" y="12613"/>
                  <a:pt x="115379" y="5953"/>
                  <a:pt x="107156" y="5953"/>
                </a:cubicBezTo>
                <a:cubicBezTo>
                  <a:pt x="98933" y="5953"/>
                  <a:pt x="92273" y="12613"/>
                  <a:pt x="92273" y="20836"/>
                </a:cubicBezTo>
                <a:cubicBezTo>
                  <a:pt x="92273" y="25524"/>
                  <a:pt x="94469" y="29728"/>
                  <a:pt x="97854" y="32445"/>
                </a:cubicBezTo>
                <a:lnTo>
                  <a:pt x="72405" y="72479"/>
                </a:lnTo>
                <a:cubicBezTo>
                  <a:pt x="68684" y="78321"/>
                  <a:pt x="60759" y="79772"/>
                  <a:pt x="55215" y="75605"/>
                </a:cubicBezTo>
                <a:lnTo>
                  <a:pt x="33077" y="59048"/>
                </a:lnTo>
                <a:cubicBezTo>
                  <a:pt x="34751" y="56666"/>
                  <a:pt x="35719" y="53727"/>
                  <a:pt x="35719" y="50602"/>
                </a:cubicBezTo>
                <a:cubicBezTo>
                  <a:pt x="35719" y="42379"/>
                  <a:pt x="29059" y="35719"/>
                  <a:pt x="20836" y="35719"/>
                </a:cubicBezTo>
                <a:cubicBezTo>
                  <a:pt x="12613" y="35719"/>
                  <a:pt x="5953" y="42379"/>
                  <a:pt x="5953" y="50602"/>
                </a:cubicBezTo>
                <a:cubicBezTo>
                  <a:pt x="5953" y="58713"/>
                  <a:pt x="12464" y="65336"/>
                  <a:pt x="20538" y="65484"/>
                </a:cubicBezTo>
                <a:lnTo>
                  <a:pt x="32668" y="146410"/>
                </a:lnTo>
                <a:cubicBezTo>
                  <a:pt x="34417" y="158055"/>
                  <a:pt x="44425" y="166688"/>
                  <a:pt x="56220" y="166688"/>
                </a:cubicBezTo>
                <a:lnTo>
                  <a:pt x="158093" y="166688"/>
                </a:lnTo>
                <a:cubicBezTo>
                  <a:pt x="169887" y="166688"/>
                  <a:pt x="179896" y="158055"/>
                  <a:pt x="181645" y="146410"/>
                </a:cubicBezTo>
                <a:lnTo>
                  <a:pt x="193774" y="65484"/>
                </a:lnTo>
                <a:cubicBezTo>
                  <a:pt x="201848" y="65336"/>
                  <a:pt x="208359" y="58713"/>
                  <a:pt x="208359" y="50602"/>
                </a:cubicBezTo>
                <a:cubicBezTo>
                  <a:pt x="208359" y="42379"/>
                  <a:pt x="201699" y="35719"/>
                  <a:pt x="193477" y="35719"/>
                </a:cubicBezTo>
                <a:cubicBezTo>
                  <a:pt x="185254" y="35719"/>
                  <a:pt x="178594" y="42379"/>
                  <a:pt x="178594" y="50602"/>
                </a:cubicBezTo>
                <a:cubicBezTo>
                  <a:pt x="178594" y="53727"/>
                  <a:pt x="179561" y="56666"/>
                  <a:pt x="181235" y="59048"/>
                </a:cubicBezTo>
                <a:lnTo>
                  <a:pt x="159134" y="75642"/>
                </a:lnTo>
                <a:cubicBezTo>
                  <a:pt x="153591" y="79809"/>
                  <a:pt x="145666" y="78358"/>
                  <a:pt x="141945" y="72517"/>
                </a:cubicBezTo>
                <a:lnTo>
                  <a:pt x="116458" y="32445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90600" y="5703094"/>
            <a:ext cx="1762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ใครมีอำนาจ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90600" y="5931694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ผู้มีอิทธิพลต่อนโยบาย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381000" y="633174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502444" y="6465094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0050" y="31700"/>
                </a:moveTo>
                <a:lnTo>
                  <a:pt x="56666" y="79921"/>
                </a:lnTo>
                <a:cubicBezTo>
                  <a:pt x="54955" y="81818"/>
                  <a:pt x="55029" y="84758"/>
                  <a:pt x="56852" y="86581"/>
                </a:cubicBezTo>
                <a:cubicBezTo>
                  <a:pt x="68200" y="97929"/>
                  <a:pt x="86618" y="97929"/>
                  <a:pt x="97966" y="86581"/>
                </a:cubicBezTo>
                <a:lnTo>
                  <a:pt x="109798" y="74749"/>
                </a:lnTo>
                <a:cubicBezTo>
                  <a:pt x="111361" y="73186"/>
                  <a:pt x="113333" y="72330"/>
                  <a:pt x="115342" y="72182"/>
                </a:cubicBezTo>
                <a:cubicBezTo>
                  <a:pt x="117872" y="71958"/>
                  <a:pt x="120476" y="72814"/>
                  <a:pt x="122411" y="74749"/>
                </a:cubicBezTo>
                <a:lnTo>
                  <a:pt x="188119" y="139898"/>
                </a:lnTo>
                <a:lnTo>
                  <a:pt x="214313" y="119063"/>
                </a:lnTo>
                <a:lnTo>
                  <a:pt x="214313" y="11906"/>
                </a:lnTo>
                <a:lnTo>
                  <a:pt x="172641" y="35719"/>
                </a:lnTo>
                <a:lnTo>
                  <a:pt x="163785" y="29803"/>
                </a:lnTo>
                <a:cubicBezTo>
                  <a:pt x="157907" y="25896"/>
                  <a:pt x="151023" y="23812"/>
                  <a:pt x="143954" y="23812"/>
                </a:cubicBezTo>
                <a:lnTo>
                  <a:pt x="117760" y="23812"/>
                </a:lnTo>
                <a:cubicBezTo>
                  <a:pt x="117351" y="23812"/>
                  <a:pt x="116904" y="23812"/>
                  <a:pt x="116495" y="23850"/>
                </a:cubicBezTo>
                <a:cubicBezTo>
                  <a:pt x="110207" y="24185"/>
                  <a:pt x="104291" y="27012"/>
                  <a:pt x="100050" y="31700"/>
                </a:cubicBezTo>
                <a:close/>
                <a:moveTo>
                  <a:pt x="43383" y="67977"/>
                </a:moveTo>
                <a:lnTo>
                  <a:pt x="83121" y="23812"/>
                </a:lnTo>
                <a:lnTo>
                  <a:pt x="68387" y="23812"/>
                </a:lnTo>
                <a:cubicBezTo>
                  <a:pt x="58899" y="23812"/>
                  <a:pt x="49820" y="27570"/>
                  <a:pt x="43123" y="34268"/>
                </a:cubicBezTo>
                <a:lnTo>
                  <a:pt x="41672" y="35719"/>
                </a:lnTo>
                <a:lnTo>
                  <a:pt x="0" y="11906"/>
                </a:lnTo>
                <a:lnTo>
                  <a:pt x="0" y="119063"/>
                </a:lnTo>
                <a:lnTo>
                  <a:pt x="58192" y="167543"/>
                </a:lnTo>
                <a:cubicBezTo>
                  <a:pt x="66749" y="174687"/>
                  <a:pt x="77539" y="178594"/>
                  <a:pt x="88664" y="178594"/>
                </a:cubicBezTo>
                <a:lnTo>
                  <a:pt x="94506" y="178594"/>
                </a:lnTo>
                <a:lnTo>
                  <a:pt x="91901" y="175989"/>
                </a:lnTo>
                <a:cubicBezTo>
                  <a:pt x="88404" y="172492"/>
                  <a:pt x="88404" y="166836"/>
                  <a:pt x="91901" y="163376"/>
                </a:cubicBezTo>
                <a:cubicBezTo>
                  <a:pt x="95399" y="159916"/>
                  <a:pt x="101054" y="159879"/>
                  <a:pt x="104515" y="163376"/>
                </a:cubicBezTo>
                <a:lnTo>
                  <a:pt x="119769" y="178631"/>
                </a:lnTo>
                <a:lnTo>
                  <a:pt x="123118" y="178631"/>
                </a:lnTo>
                <a:cubicBezTo>
                  <a:pt x="130225" y="178631"/>
                  <a:pt x="137182" y="177031"/>
                  <a:pt x="143508" y="174054"/>
                </a:cubicBezTo>
                <a:lnTo>
                  <a:pt x="133573" y="164083"/>
                </a:lnTo>
                <a:cubicBezTo>
                  <a:pt x="130076" y="160586"/>
                  <a:pt x="130076" y="154930"/>
                  <a:pt x="133573" y="151470"/>
                </a:cubicBezTo>
                <a:cubicBezTo>
                  <a:pt x="137071" y="148010"/>
                  <a:pt x="142726" y="147972"/>
                  <a:pt x="146186" y="151470"/>
                </a:cubicBezTo>
                <a:lnTo>
                  <a:pt x="158093" y="163376"/>
                </a:lnTo>
                <a:lnTo>
                  <a:pt x="164604" y="156865"/>
                </a:lnTo>
                <a:cubicBezTo>
                  <a:pt x="167915" y="153553"/>
                  <a:pt x="168883" y="148754"/>
                  <a:pt x="167432" y="144549"/>
                </a:cubicBezTo>
                <a:lnTo>
                  <a:pt x="116123" y="93650"/>
                </a:lnTo>
                <a:lnTo>
                  <a:pt x="110579" y="99194"/>
                </a:lnTo>
                <a:cubicBezTo>
                  <a:pt x="92236" y="117537"/>
                  <a:pt x="62545" y="117537"/>
                  <a:pt x="44202" y="99194"/>
                </a:cubicBezTo>
                <a:cubicBezTo>
                  <a:pt x="35644" y="90636"/>
                  <a:pt x="35309" y="76907"/>
                  <a:pt x="43383" y="6794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990600" y="6312694"/>
            <a:ext cx="1362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ใครต้องร่วมมือ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90600" y="6541294"/>
            <a:ext cx="137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พันธมิตรที่สำคัญ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9931123" y="6312694"/>
            <a:ext cx="1876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Policy Analysis Training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912073" y="6541294"/>
            <a:ext cx="1895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5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Module 3.2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POSITION MAPPING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Stakeholder Positioning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192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ระบุท่าทีของแต่ละกลุ่มต่อนโยบาย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6383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81000" y="2990850"/>
            <a:ext cx="11430000" cy="38100"/>
          </a:xfrm>
          <a:custGeom>
            <a:avLst/>
            <a:gdLst/>
            <a:ahLst/>
            <a:cxnLst/>
            <a:rect l="l" t="t" r="r" b="b"/>
            <a:pathLst>
              <a:path w="11430000" h="38100">
                <a:moveTo>
                  <a:pt x="0" y="0"/>
                </a:moveTo>
                <a:lnTo>
                  <a:pt x="11430000" y="0"/>
                </a:lnTo>
                <a:lnTo>
                  <a:pt x="11430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969407" y="22098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8B86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1255157" y="24955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53578" y="107156"/>
                </a:moveTo>
                <a:cubicBezTo>
                  <a:pt x="65432" y="107156"/>
                  <a:pt x="75009" y="116733"/>
                  <a:pt x="75009" y="128588"/>
                </a:cubicBezTo>
                <a:lnTo>
                  <a:pt x="75009" y="300038"/>
                </a:lnTo>
                <a:cubicBezTo>
                  <a:pt x="75009" y="311892"/>
                  <a:pt x="65432" y="321469"/>
                  <a:pt x="53578" y="321469"/>
                </a:cubicBezTo>
                <a:lnTo>
                  <a:pt x="21431" y="321469"/>
                </a:lnTo>
                <a:cubicBezTo>
                  <a:pt x="9577" y="321469"/>
                  <a:pt x="0" y="311892"/>
                  <a:pt x="0" y="300038"/>
                </a:cubicBezTo>
                <a:lnTo>
                  <a:pt x="0" y="128588"/>
                </a:lnTo>
                <a:cubicBezTo>
                  <a:pt x="0" y="116733"/>
                  <a:pt x="9577" y="107156"/>
                  <a:pt x="21431" y="107156"/>
                </a:cubicBezTo>
                <a:lnTo>
                  <a:pt x="53578" y="107156"/>
                </a:lnTo>
                <a:close/>
                <a:moveTo>
                  <a:pt x="181228" y="10716"/>
                </a:moveTo>
                <a:cubicBezTo>
                  <a:pt x="199512" y="10716"/>
                  <a:pt x="214313" y="25517"/>
                  <a:pt x="214313" y="43800"/>
                </a:cubicBezTo>
                <a:lnTo>
                  <a:pt x="214313" y="46613"/>
                </a:lnTo>
                <a:cubicBezTo>
                  <a:pt x="214313" y="51167"/>
                  <a:pt x="213442" y="55721"/>
                  <a:pt x="211768" y="59941"/>
                </a:cubicBezTo>
                <a:lnTo>
                  <a:pt x="192881" y="107156"/>
                </a:lnTo>
                <a:lnTo>
                  <a:pt x="300038" y="107156"/>
                </a:lnTo>
                <a:cubicBezTo>
                  <a:pt x="317785" y="107156"/>
                  <a:pt x="332184" y="121555"/>
                  <a:pt x="332184" y="139303"/>
                </a:cubicBezTo>
                <a:cubicBezTo>
                  <a:pt x="332184" y="152497"/>
                  <a:pt x="324215" y="163815"/>
                  <a:pt x="312829" y="168771"/>
                </a:cubicBezTo>
                <a:cubicBezTo>
                  <a:pt x="324215" y="173727"/>
                  <a:pt x="332184" y="185045"/>
                  <a:pt x="332184" y="198239"/>
                </a:cubicBezTo>
                <a:cubicBezTo>
                  <a:pt x="332184" y="213911"/>
                  <a:pt x="320933" y="226970"/>
                  <a:pt x="306065" y="229783"/>
                </a:cubicBezTo>
                <a:cubicBezTo>
                  <a:pt x="309012" y="234672"/>
                  <a:pt x="310753" y="240365"/>
                  <a:pt x="310753" y="246459"/>
                </a:cubicBezTo>
                <a:cubicBezTo>
                  <a:pt x="310753" y="261327"/>
                  <a:pt x="300707" y="273784"/>
                  <a:pt x="287045" y="277468"/>
                </a:cubicBezTo>
                <a:cubicBezTo>
                  <a:pt x="288518" y="281151"/>
                  <a:pt x="289322" y="285170"/>
                  <a:pt x="289322" y="289322"/>
                </a:cubicBezTo>
                <a:cubicBezTo>
                  <a:pt x="289322" y="307070"/>
                  <a:pt x="274923" y="321469"/>
                  <a:pt x="257175" y="321469"/>
                </a:cubicBezTo>
                <a:lnTo>
                  <a:pt x="198306" y="321469"/>
                </a:lnTo>
                <a:cubicBezTo>
                  <a:pt x="173995" y="321469"/>
                  <a:pt x="150354" y="313164"/>
                  <a:pt x="131400" y="297961"/>
                </a:cubicBezTo>
                <a:lnTo>
                  <a:pt x="123230" y="291465"/>
                </a:lnTo>
                <a:cubicBezTo>
                  <a:pt x="113050" y="283361"/>
                  <a:pt x="107156" y="271038"/>
                  <a:pt x="107156" y="257979"/>
                </a:cubicBezTo>
                <a:lnTo>
                  <a:pt x="107156" y="133008"/>
                </a:lnTo>
                <a:cubicBezTo>
                  <a:pt x="107156" y="123029"/>
                  <a:pt x="109500" y="113184"/>
                  <a:pt x="113920" y="104276"/>
                </a:cubicBezTo>
                <a:lnTo>
                  <a:pt x="151559" y="28999"/>
                </a:lnTo>
                <a:cubicBezTo>
                  <a:pt x="157185" y="17815"/>
                  <a:pt x="168637" y="10716"/>
                  <a:pt x="181228" y="10716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638175" y="3276600"/>
            <a:ext cx="158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Strong Support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47700" y="3581400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สนับสนุนแรง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436501" y="2286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8680">
              <a:alpha val="12157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3677007" y="25241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189979" y="118709"/>
                </a:moveTo>
                <a:lnTo>
                  <a:pt x="145331" y="190147"/>
                </a:lnTo>
                <a:cubicBezTo>
                  <a:pt x="142987" y="193886"/>
                  <a:pt x="138968" y="196230"/>
                  <a:pt x="134559" y="196453"/>
                </a:cubicBezTo>
                <a:cubicBezTo>
                  <a:pt x="130150" y="196676"/>
                  <a:pt x="125909" y="194667"/>
                  <a:pt x="123285" y="191095"/>
                </a:cubicBezTo>
                <a:lnTo>
                  <a:pt x="96496" y="155377"/>
                </a:lnTo>
                <a:cubicBezTo>
                  <a:pt x="92032" y="149461"/>
                  <a:pt x="93259" y="141089"/>
                  <a:pt x="99175" y="136624"/>
                </a:cubicBezTo>
                <a:cubicBezTo>
                  <a:pt x="105091" y="132159"/>
                  <a:pt x="113463" y="133387"/>
                  <a:pt x="117928" y="139303"/>
                </a:cubicBezTo>
                <a:lnTo>
                  <a:pt x="132997" y="159395"/>
                </a:lnTo>
                <a:lnTo>
                  <a:pt x="167264" y="104533"/>
                </a:lnTo>
                <a:cubicBezTo>
                  <a:pt x="171171" y="98282"/>
                  <a:pt x="179431" y="96329"/>
                  <a:pt x="185738" y="100292"/>
                </a:cubicBezTo>
                <a:cubicBezTo>
                  <a:pt x="192044" y="104254"/>
                  <a:pt x="193942" y="112458"/>
                  <a:pt x="189979" y="11876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3393638" y="3200400"/>
            <a:ext cx="847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Support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398401" y="3505200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สนับสนุน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467469" y="2286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C4B7A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707975" y="25241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93762" y="129480"/>
                </a:moveTo>
                <a:lnTo>
                  <a:pt x="191988" y="129480"/>
                </a:lnTo>
                <a:cubicBezTo>
                  <a:pt x="199411" y="129480"/>
                  <a:pt x="205383" y="135452"/>
                  <a:pt x="205383" y="142875"/>
                </a:cubicBezTo>
                <a:cubicBezTo>
                  <a:pt x="205383" y="150298"/>
                  <a:pt x="199411" y="156270"/>
                  <a:pt x="191988" y="156270"/>
                </a:cubicBezTo>
                <a:lnTo>
                  <a:pt x="93762" y="156270"/>
                </a:lnTo>
                <a:cubicBezTo>
                  <a:pt x="86339" y="156270"/>
                  <a:pt x="80367" y="150298"/>
                  <a:pt x="80367" y="142875"/>
                </a:cubicBezTo>
                <a:cubicBezTo>
                  <a:pt x="80367" y="135452"/>
                  <a:pt x="86339" y="129480"/>
                  <a:pt x="93762" y="12948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5424607" y="3200400"/>
            <a:ext cx="847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Neutral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429369" y="3505200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เป็นกลาง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601784" y="2286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A8A29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842290" y="25241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93204" y="93204"/>
                </a:moveTo>
                <a:cubicBezTo>
                  <a:pt x="98450" y="87957"/>
                  <a:pt x="106933" y="87957"/>
                  <a:pt x="112123" y="93204"/>
                </a:cubicBezTo>
                <a:lnTo>
                  <a:pt x="142819" y="123899"/>
                </a:lnTo>
                <a:lnTo>
                  <a:pt x="173515" y="93204"/>
                </a:lnTo>
                <a:cubicBezTo>
                  <a:pt x="178761" y="87957"/>
                  <a:pt x="187244" y="87957"/>
                  <a:pt x="192435" y="93204"/>
                </a:cubicBezTo>
                <a:cubicBezTo>
                  <a:pt x="197625" y="98450"/>
                  <a:pt x="197681" y="106933"/>
                  <a:pt x="192435" y="112123"/>
                </a:cubicBezTo>
                <a:lnTo>
                  <a:pt x="161739" y="142819"/>
                </a:lnTo>
                <a:lnTo>
                  <a:pt x="192435" y="173515"/>
                </a:lnTo>
                <a:cubicBezTo>
                  <a:pt x="197681" y="178761"/>
                  <a:pt x="197681" y="187244"/>
                  <a:pt x="192435" y="192435"/>
                </a:cubicBezTo>
                <a:cubicBezTo>
                  <a:pt x="187189" y="197625"/>
                  <a:pt x="178705" y="197681"/>
                  <a:pt x="173515" y="192435"/>
                </a:cubicBezTo>
                <a:lnTo>
                  <a:pt x="142819" y="161739"/>
                </a:lnTo>
                <a:lnTo>
                  <a:pt x="112123" y="192435"/>
                </a:lnTo>
                <a:cubicBezTo>
                  <a:pt x="106877" y="197681"/>
                  <a:pt x="98394" y="197681"/>
                  <a:pt x="93204" y="192435"/>
                </a:cubicBezTo>
                <a:cubicBezTo>
                  <a:pt x="88013" y="187189"/>
                  <a:pt x="87957" y="178705"/>
                  <a:pt x="93204" y="173515"/>
                </a:cubicBezTo>
                <a:lnTo>
                  <a:pt x="123899" y="142819"/>
                </a:lnTo>
                <a:lnTo>
                  <a:pt x="93204" y="112123"/>
                </a:lnTo>
                <a:cubicBezTo>
                  <a:pt x="87957" y="106877"/>
                  <a:pt x="87957" y="98394"/>
                  <a:pt x="93204" y="93204"/>
                </a:cubicBez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455694" y="3200400"/>
            <a:ext cx="1057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Opposition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460456" y="3505200"/>
            <a:ext cx="1047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คัดค้าน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0163890" y="22098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A8A29E">
              <a:alpha val="2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10449640" y="24955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257175" y="21431"/>
                </a:moveTo>
                <a:cubicBezTo>
                  <a:pt x="274923" y="21431"/>
                  <a:pt x="289322" y="35830"/>
                  <a:pt x="289322" y="53578"/>
                </a:cubicBezTo>
                <a:cubicBezTo>
                  <a:pt x="289322" y="57797"/>
                  <a:pt x="288451" y="61749"/>
                  <a:pt x="287045" y="65432"/>
                </a:cubicBezTo>
                <a:cubicBezTo>
                  <a:pt x="300707" y="69116"/>
                  <a:pt x="310753" y="81573"/>
                  <a:pt x="310753" y="96441"/>
                </a:cubicBezTo>
                <a:cubicBezTo>
                  <a:pt x="310753" y="102535"/>
                  <a:pt x="309012" y="108228"/>
                  <a:pt x="306065" y="113117"/>
                </a:cubicBezTo>
                <a:cubicBezTo>
                  <a:pt x="320933" y="115930"/>
                  <a:pt x="332184" y="128989"/>
                  <a:pt x="332184" y="144661"/>
                </a:cubicBezTo>
                <a:cubicBezTo>
                  <a:pt x="332184" y="157855"/>
                  <a:pt x="324215" y="169173"/>
                  <a:pt x="312829" y="174129"/>
                </a:cubicBezTo>
                <a:cubicBezTo>
                  <a:pt x="324215" y="179085"/>
                  <a:pt x="332184" y="190403"/>
                  <a:pt x="332184" y="203597"/>
                </a:cubicBezTo>
                <a:cubicBezTo>
                  <a:pt x="332184" y="221345"/>
                  <a:pt x="317785" y="235744"/>
                  <a:pt x="300038" y="235744"/>
                </a:cubicBezTo>
                <a:lnTo>
                  <a:pt x="192881" y="235744"/>
                </a:lnTo>
                <a:lnTo>
                  <a:pt x="211768" y="282892"/>
                </a:lnTo>
                <a:cubicBezTo>
                  <a:pt x="213442" y="287112"/>
                  <a:pt x="214313" y="291666"/>
                  <a:pt x="214313" y="296220"/>
                </a:cubicBezTo>
                <a:lnTo>
                  <a:pt x="214313" y="299033"/>
                </a:lnTo>
                <a:cubicBezTo>
                  <a:pt x="214313" y="317316"/>
                  <a:pt x="199512" y="332117"/>
                  <a:pt x="181228" y="332117"/>
                </a:cubicBezTo>
                <a:cubicBezTo>
                  <a:pt x="168704" y="332117"/>
                  <a:pt x="157252" y="325018"/>
                  <a:pt x="151626" y="313834"/>
                </a:cubicBezTo>
                <a:lnTo>
                  <a:pt x="113920" y="238624"/>
                </a:lnTo>
                <a:cubicBezTo>
                  <a:pt x="109433" y="229716"/>
                  <a:pt x="107156" y="219871"/>
                  <a:pt x="107156" y="209892"/>
                </a:cubicBezTo>
                <a:lnTo>
                  <a:pt x="107156" y="84921"/>
                </a:lnTo>
                <a:cubicBezTo>
                  <a:pt x="107156" y="71929"/>
                  <a:pt x="113117" y="59606"/>
                  <a:pt x="123230" y="51435"/>
                </a:cubicBezTo>
                <a:lnTo>
                  <a:pt x="131400" y="44939"/>
                </a:lnTo>
                <a:cubicBezTo>
                  <a:pt x="150421" y="29736"/>
                  <a:pt x="173995" y="21431"/>
                  <a:pt x="198306" y="21431"/>
                </a:cubicBezTo>
                <a:lnTo>
                  <a:pt x="257175" y="21431"/>
                </a:lnTo>
                <a:close/>
                <a:moveTo>
                  <a:pt x="53578" y="64294"/>
                </a:moveTo>
                <a:cubicBezTo>
                  <a:pt x="65432" y="64294"/>
                  <a:pt x="75009" y="73871"/>
                  <a:pt x="75009" y="85725"/>
                </a:cubicBezTo>
                <a:lnTo>
                  <a:pt x="75009" y="257175"/>
                </a:lnTo>
                <a:cubicBezTo>
                  <a:pt x="75009" y="269029"/>
                  <a:pt x="65432" y="278606"/>
                  <a:pt x="53578" y="278606"/>
                </a:cubicBezTo>
                <a:lnTo>
                  <a:pt x="21431" y="278606"/>
                </a:lnTo>
                <a:cubicBezTo>
                  <a:pt x="9577" y="278606"/>
                  <a:pt x="0" y="269029"/>
                  <a:pt x="0" y="257175"/>
                </a:cubicBezTo>
                <a:lnTo>
                  <a:pt x="0" y="85725"/>
                </a:lnTo>
                <a:cubicBezTo>
                  <a:pt x="0" y="73871"/>
                  <a:pt x="9577" y="64294"/>
                  <a:pt x="21431" y="64294"/>
                </a:cubicBezTo>
                <a:lnTo>
                  <a:pt x="53578" y="64294"/>
                </a:ln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688354" y="3276600"/>
            <a:ext cx="1866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Strong Opposition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697879" y="3581400"/>
            <a:ext cx="1847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คัดค้านแรง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00050" y="4419600"/>
            <a:ext cx="5581650" cy="1371600"/>
          </a:xfrm>
          <a:custGeom>
            <a:avLst/>
            <a:gdLst/>
            <a:ahLst/>
            <a:cxnLst/>
            <a:rect l="l" t="t" r="r" b="b"/>
            <a:pathLst>
              <a:path w="5581650" h="1371600">
                <a:moveTo>
                  <a:pt x="0" y="0"/>
                </a:moveTo>
                <a:lnTo>
                  <a:pt x="5581650" y="0"/>
                </a:lnTo>
                <a:lnTo>
                  <a:pt x="558165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400050" y="4419600"/>
            <a:ext cx="38100" cy="1371600"/>
          </a:xfrm>
          <a:custGeom>
            <a:avLst/>
            <a:gdLst/>
            <a:ahLst/>
            <a:cxnLst/>
            <a:rect l="l" t="t" r="r" b="b"/>
            <a:pathLst>
              <a:path w="38100" h="1371600">
                <a:moveTo>
                  <a:pt x="0" y="0"/>
                </a:moveTo>
                <a:lnTo>
                  <a:pt x="38100" y="0"/>
                </a:lnTo>
                <a:lnTo>
                  <a:pt x="381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71513" y="470154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1599" y="7032"/>
                </a:moveTo>
                <a:cubicBezTo>
                  <a:pt x="175878" y="8930"/>
                  <a:pt x="178594" y="13171"/>
                  <a:pt x="178594" y="17859"/>
                </a:cubicBezTo>
                <a:lnTo>
                  <a:pt x="178594" y="172641"/>
                </a:lnTo>
                <a:cubicBezTo>
                  <a:pt x="178594" y="177329"/>
                  <a:pt x="175878" y="181570"/>
                  <a:pt x="171599" y="183468"/>
                </a:cubicBezTo>
                <a:cubicBezTo>
                  <a:pt x="167320" y="185365"/>
                  <a:pt x="162371" y="184658"/>
                  <a:pt x="158837" y="181570"/>
                </a:cubicBezTo>
                <a:lnTo>
                  <a:pt x="141498" y="166427"/>
                </a:lnTo>
                <a:cubicBezTo>
                  <a:pt x="125276" y="152251"/>
                  <a:pt x="104775" y="143991"/>
                  <a:pt x="83307" y="142987"/>
                </a:cubicBezTo>
                <a:lnTo>
                  <a:pt x="83307" y="178594"/>
                </a:lnTo>
                <a:cubicBezTo>
                  <a:pt x="83307" y="185179"/>
                  <a:pt x="77986" y="190500"/>
                  <a:pt x="71400" y="190500"/>
                </a:cubicBezTo>
                <a:lnTo>
                  <a:pt x="59494" y="190500"/>
                </a:lnTo>
                <a:cubicBezTo>
                  <a:pt x="52908" y="190500"/>
                  <a:pt x="47588" y="185179"/>
                  <a:pt x="47588" y="178594"/>
                </a:cubicBezTo>
                <a:lnTo>
                  <a:pt x="47588" y="142875"/>
                </a:lnTo>
                <a:cubicBezTo>
                  <a:pt x="21320" y="142875"/>
                  <a:pt x="0" y="121555"/>
                  <a:pt x="0" y="95250"/>
                </a:cubicBezTo>
                <a:cubicBezTo>
                  <a:pt x="0" y="68945"/>
                  <a:pt x="21320" y="47625"/>
                  <a:pt x="47625" y="47625"/>
                </a:cubicBezTo>
                <a:lnTo>
                  <a:pt x="79065" y="47625"/>
                </a:lnTo>
                <a:cubicBezTo>
                  <a:pt x="102059" y="47551"/>
                  <a:pt x="124234" y="39179"/>
                  <a:pt x="141536" y="24073"/>
                </a:cubicBezTo>
                <a:lnTo>
                  <a:pt x="158874" y="8930"/>
                </a:lnTo>
                <a:cubicBezTo>
                  <a:pt x="162371" y="5842"/>
                  <a:pt x="167394" y="5135"/>
                  <a:pt x="171636" y="7032"/>
                </a:cubicBezTo>
                <a:close/>
                <a:moveTo>
                  <a:pt x="83344" y="119063"/>
                </a:moveTo>
                <a:lnTo>
                  <a:pt x="83344" y="119137"/>
                </a:lnTo>
                <a:cubicBezTo>
                  <a:pt x="109500" y="120142"/>
                  <a:pt x="134615" y="129741"/>
                  <a:pt x="154781" y="146447"/>
                </a:cubicBezTo>
                <a:lnTo>
                  <a:pt x="154781" y="44016"/>
                </a:lnTo>
                <a:cubicBezTo>
                  <a:pt x="134615" y="60722"/>
                  <a:pt x="109500" y="70321"/>
                  <a:pt x="83344" y="71326"/>
                </a:cubicBezTo>
                <a:lnTo>
                  <a:pt x="83344" y="119063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942975" y="4648200"/>
            <a:ext cx="4905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การใช้งาน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47700" y="5067300"/>
            <a:ext cx="5181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ใช้สำหรับ </a:t>
            </a: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วางแผนการสื่อสาร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กลุ่มที่คัดค้านต้องใช้กลยุทธ์การโน้มน้าว ส่วนกลุ่มสนับสนุนสามารถเป็นพันธมิตรในการขับเคลื่อนนโยบาย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229350" y="4419600"/>
            <a:ext cx="5581650" cy="1371600"/>
          </a:xfrm>
          <a:custGeom>
            <a:avLst/>
            <a:gdLst/>
            <a:ahLst/>
            <a:cxnLst/>
            <a:rect l="l" t="t" r="r" b="b"/>
            <a:pathLst>
              <a:path w="5581650" h="1371600">
                <a:moveTo>
                  <a:pt x="0" y="0"/>
                </a:moveTo>
                <a:lnTo>
                  <a:pt x="5581650" y="0"/>
                </a:lnTo>
                <a:lnTo>
                  <a:pt x="558165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229350" y="4419600"/>
            <a:ext cx="38100" cy="1371600"/>
          </a:xfrm>
          <a:custGeom>
            <a:avLst/>
            <a:gdLst/>
            <a:ahLst/>
            <a:cxnLst/>
            <a:rect l="l" t="t" r="r" b="b"/>
            <a:pathLst>
              <a:path w="38100" h="1371600">
                <a:moveTo>
                  <a:pt x="0" y="0"/>
                </a:moveTo>
                <a:lnTo>
                  <a:pt x="38100" y="0"/>
                </a:lnTo>
                <a:lnTo>
                  <a:pt x="381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500813" y="470154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56034"/>
                </a:moveTo>
                <a:lnTo>
                  <a:pt x="151284" y="91753"/>
                </a:lnTo>
                <a:cubicBezTo>
                  <a:pt x="147861" y="95176"/>
                  <a:pt x="142763" y="96180"/>
                  <a:pt x="138299" y="94320"/>
                </a:cubicBezTo>
                <a:cubicBezTo>
                  <a:pt x="133834" y="92459"/>
                  <a:pt x="130969" y="88143"/>
                  <a:pt x="130969" y="83344"/>
                </a:cubicBezTo>
                <a:lnTo>
                  <a:pt x="130969" y="59531"/>
                </a:lnTo>
                <a:lnTo>
                  <a:pt x="11906" y="59531"/>
                </a:lnTo>
                <a:cubicBezTo>
                  <a:pt x="5321" y="59531"/>
                  <a:pt x="0" y="54211"/>
                  <a:pt x="0" y="47625"/>
                </a:cubicBezTo>
                <a:cubicBezTo>
                  <a:pt x="0" y="41039"/>
                  <a:pt x="5321" y="35719"/>
                  <a:pt x="11906" y="35719"/>
                </a:cubicBezTo>
                <a:lnTo>
                  <a:pt x="130969" y="35719"/>
                </a:lnTo>
                <a:lnTo>
                  <a:pt x="130969" y="11906"/>
                </a:lnTo>
                <a:cubicBezTo>
                  <a:pt x="130969" y="7107"/>
                  <a:pt x="133871" y="2753"/>
                  <a:pt x="138336" y="893"/>
                </a:cubicBezTo>
                <a:cubicBezTo>
                  <a:pt x="142801" y="-967"/>
                  <a:pt x="147898" y="74"/>
                  <a:pt x="151321" y="3460"/>
                </a:cubicBezTo>
                <a:lnTo>
                  <a:pt x="187040" y="39179"/>
                </a:lnTo>
                <a:cubicBezTo>
                  <a:pt x="191691" y="43830"/>
                  <a:pt x="191691" y="51383"/>
                  <a:pt x="187040" y="56034"/>
                </a:cubicBezTo>
                <a:close/>
                <a:moveTo>
                  <a:pt x="39179" y="187003"/>
                </a:moveTo>
                <a:lnTo>
                  <a:pt x="3460" y="151284"/>
                </a:lnTo>
                <a:cubicBezTo>
                  <a:pt x="-1191" y="146633"/>
                  <a:pt x="-1191" y="139080"/>
                  <a:pt x="3460" y="134429"/>
                </a:cubicBezTo>
                <a:lnTo>
                  <a:pt x="39179" y="98710"/>
                </a:lnTo>
                <a:cubicBezTo>
                  <a:pt x="42602" y="95287"/>
                  <a:pt x="47699" y="94283"/>
                  <a:pt x="52164" y="96143"/>
                </a:cubicBezTo>
                <a:cubicBezTo>
                  <a:pt x="56629" y="98003"/>
                  <a:pt x="59531" y="102357"/>
                  <a:pt x="59531" y="107156"/>
                </a:cubicBezTo>
                <a:lnTo>
                  <a:pt x="59531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cubicBezTo>
                  <a:pt x="190500" y="149461"/>
                  <a:pt x="185179" y="154781"/>
                  <a:pt x="178594" y="154781"/>
                </a:cubicBezTo>
                <a:lnTo>
                  <a:pt x="59531" y="154781"/>
                </a:lnTo>
                <a:lnTo>
                  <a:pt x="59531" y="178594"/>
                </a:lnTo>
                <a:cubicBezTo>
                  <a:pt x="59531" y="183393"/>
                  <a:pt x="56629" y="187747"/>
                  <a:pt x="52164" y="189607"/>
                </a:cubicBezTo>
                <a:cubicBezTo>
                  <a:pt x="47699" y="191467"/>
                  <a:pt x="42602" y="190426"/>
                  <a:pt x="39179" y="18704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772275" y="4648200"/>
            <a:ext cx="4905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ท่าทีเปลี่ยนได้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477000" y="5067300"/>
            <a:ext cx="5181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ท่าทีของ stakeholder </a:t>
            </a: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ไม่คงที่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อาจเปลี่ยนแปลงตามการพัฒนานโยบาย การสื่อสารที่ดีอาจเปลี่ยนผู้คัดค้านให้เป็นกลางหรือสนับสนุนได้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00050" y="6019800"/>
            <a:ext cx="11410950" cy="609600"/>
          </a:xfrm>
          <a:custGeom>
            <a:avLst/>
            <a:gdLst/>
            <a:ahLst/>
            <a:cxnLst/>
            <a:rect l="l" t="t" r="r" b="b"/>
            <a:pathLst>
              <a:path w="11410950" h="609600">
                <a:moveTo>
                  <a:pt x="0" y="0"/>
                </a:moveTo>
                <a:lnTo>
                  <a:pt x="11410950" y="0"/>
                </a:lnTo>
                <a:lnTo>
                  <a:pt x="114109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400050" y="601980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647700" y="6256023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857250" y="6210300"/>
            <a:ext cx="10839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กลยุทธ์:</a:t>
            </a:r>
            <a:r>
              <a:rPr lang="en-US" sz="12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สร้างพันธมิตรจากกลุ่มสนับสนุน → โน้มน้าวกลุ่มเป็นกลาง → จัดการกลุ่มคัดค้าน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7028" y="337028"/>
            <a:ext cx="11585349" cy="2022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2" kern="0" spc="106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NETWORK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7028" y="606651"/>
            <a:ext cx="11720160" cy="4044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85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Influence Mapping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37028" y="1078491"/>
            <a:ext cx="11593775" cy="235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4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เข้าใจเครือข่ายอิทธิพลที่ซ่อนอยู่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7028" y="1449222"/>
            <a:ext cx="808868" cy="33703"/>
          </a:xfrm>
          <a:custGeom>
            <a:avLst/>
            <a:gdLst/>
            <a:ahLst/>
            <a:cxnLst/>
            <a:rect l="l" t="t" r="r" b="b"/>
            <a:pathLst>
              <a:path w="808868" h="33703">
                <a:moveTo>
                  <a:pt x="0" y="0"/>
                </a:moveTo>
                <a:lnTo>
                  <a:pt x="808868" y="0"/>
                </a:lnTo>
                <a:lnTo>
                  <a:pt x="808868" y="33703"/>
                </a:lnTo>
                <a:lnTo>
                  <a:pt x="0" y="33703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https://kimi-img.moonshot.cn/pub/slides/26-02-19-10:12:33-d6b7349l88bpe06hq5og.png"/>
          <p:cNvPicPr>
            <a:picLocks noChangeAspect="1"/>
          </p:cNvPicPr>
          <p:nvPr/>
        </p:nvPicPr>
        <p:blipFill>
          <a:blip r:embed="rId3"/>
          <a:srcRect l="13207" t="24430" r="22706" b="17855"/>
          <a:stretch>
            <a:fillRect/>
          </a:stretch>
        </p:blipFill>
        <p:spPr>
          <a:xfrm>
            <a:off x="0" y="1310622"/>
            <a:ext cx="7127069" cy="5023408"/>
          </a:xfrm>
          <a:prstGeom prst="roundRect">
            <a:avLst>
              <a:gd name="adj" fmla="val 0"/>
            </a:avLst>
          </a:prstGeom>
        </p:spPr>
      </p:pic>
      <p:sp>
        <p:nvSpPr>
          <p:cNvPr id="7" name="Shape 4"/>
          <p:cNvSpPr/>
          <p:nvPr/>
        </p:nvSpPr>
        <p:spPr>
          <a:xfrm>
            <a:off x="6869940" y="1227941"/>
            <a:ext cx="3218621" cy="1331262"/>
          </a:xfrm>
          <a:custGeom>
            <a:avLst/>
            <a:gdLst/>
            <a:ahLst/>
            <a:cxnLst/>
            <a:rect l="l" t="t" r="r" b="b"/>
            <a:pathLst>
              <a:path w="3218621" h="1331262">
                <a:moveTo>
                  <a:pt x="0" y="0"/>
                </a:moveTo>
                <a:lnTo>
                  <a:pt x="3218621" y="0"/>
                </a:lnTo>
                <a:lnTo>
                  <a:pt x="3218621" y="1331262"/>
                </a:lnTo>
                <a:lnTo>
                  <a:pt x="0" y="1331262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6869940" y="1227941"/>
            <a:ext cx="33703" cy="1331262"/>
          </a:xfrm>
          <a:custGeom>
            <a:avLst/>
            <a:gdLst/>
            <a:ahLst/>
            <a:cxnLst/>
            <a:rect l="l" t="t" r="r" b="b"/>
            <a:pathLst>
              <a:path w="33703" h="1331262">
                <a:moveTo>
                  <a:pt x="0" y="0"/>
                </a:moveTo>
                <a:lnTo>
                  <a:pt x="33703" y="0"/>
                </a:lnTo>
                <a:lnTo>
                  <a:pt x="33703" y="1331262"/>
                </a:lnTo>
                <a:lnTo>
                  <a:pt x="0" y="1331262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7076369" y="1443640"/>
            <a:ext cx="168514" cy="168514"/>
          </a:xfrm>
          <a:custGeom>
            <a:avLst/>
            <a:gdLst/>
            <a:ahLst/>
            <a:cxnLst/>
            <a:rect l="l" t="t" r="r" b="b"/>
            <a:pathLst>
              <a:path w="168514" h="168514">
                <a:moveTo>
                  <a:pt x="0" y="26330"/>
                </a:moveTo>
                <a:cubicBezTo>
                  <a:pt x="0" y="17608"/>
                  <a:pt x="7076" y="10532"/>
                  <a:pt x="15798" y="10532"/>
                </a:cubicBezTo>
                <a:lnTo>
                  <a:pt x="47395" y="10532"/>
                </a:lnTo>
                <a:cubicBezTo>
                  <a:pt x="56117" y="10532"/>
                  <a:pt x="63193" y="17608"/>
                  <a:pt x="63193" y="26330"/>
                </a:cubicBezTo>
                <a:lnTo>
                  <a:pt x="63193" y="31596"/>
                </a:lnTo>
                <a:lnTo>
                  <a:pt x="105321" y="31596"/>
                </a:lnTo>
                <a:lnTo>
                  <a:pt x="105321" y="26330"/>
                </a:lnTo>
                <a:cubicBezTo>
                  <a:pt x="105321" y="17608"/>
                  <a:pt x="112398" y="10532"/>
                  <a:pt x="121120" y="10532"/>
                </a:cubicBezTo>
                <a:lnTo>
                  <a:pt x="152716" y="10532"/>
                </a:lnTo>
                <a:cubicBezTo>
                  <a:pt x="161438" y="10532"/>
                  <a:pt x="168514" y="17608"/>
                  <a:pt x="168514" y="26330"/>
                </a:cubicBezTo>
                <a:lnTo>
                  <a:pt x="168514" y="57927"/>
                </a:lnTo>
                <a:cubicBezTo>
                  <a:pt x="168514" y="66649"/>
                  <a:pt x="161438" y="73725"/>
                  <a:pt x="152716" y="73725"/>
                </a:cubicBezTo>
                <a:lnTo>
                  <a:pt x="121120" y="73725"/>
                </a:lnTo>
                <a:cubicBezTo>
                  <a:pt x="112398" y="73725"/>
                  <a:pt x="105321" y="66649"/>
                  <a:pt x="105321" y="57927"/>
                </a:cubicBezTo>
                <a:lnTo>
                  <a:pt x="105321" y="52661"/>
                </a:lnTo>
                <a:lnTo>
                  <a:pt x="63193" y="52661"/>
                </a:lnTo>
                <a:lnTo>
                  <a:pt x="63193" y="57927"/>
                </a:lnTo>
                <a:cubicBezTo>
                  <a:pt x="63193" y="60329"/>
                  <a:pt x="62633" y="62633"/>
                  <a:pt x="61679" y="64674"/>
                </a:cubicBezTo>
                <a:lnTo>
                  <a:pt x="84257" y="94789"/>
                </a:lnTo>
                <a:lnTo>
                  <a:pt x="110587" y="94789"/>
                </a:lnTo>
                <a:cubicBezTo>
                  <a:pt x="119309" y="94789"/>
                  <a:pt x="126386" y="101865"/>
                  <a:pt x="126386" y="110587"/>
                </a:cubicBezTo>
                <a:lnTo>
                  <a:pt x="126386" y="142184"/>
                </a:lnTo>
                <a:cubicBezTo>
                  <a:pt x="126386" y="150906"/>
                  <a:pt x="119309" y="157982"/>
                  <a:pt x="110587" y="157982"/>
                </a:cubicBezTo>
                <a:lnTo>
                  <a:pt x="78991" y="157982"/>
                </a:lnTo>
                <a:cubicBezTo>
                  <a:pt x="70269" y="157982"/>
                  <a:pt x="63193" y="150906"/>
                  <a:pt x="63193" y="142184"/>
                </a:cubicBezTo>
                <a:lnTo>
                  <a:pt x="63193" y="110587"/>
                </a:lnTo>
                <a:cubicBezTo>
                  <a:pt x="63193" y="108185"/>
                  <a:pt x="63752" y="105881"/>
                  <a:pt x="64707" y="103840"/>
                </a:cubicBezTo>
                <a:lnTo>
                  <a:pt x="42129" y="73725"/>
                </a:lnTo>
                <a:lnTo>
                  <a:pt x="15798" y="73725"/>
                </a:lnTo>
                <a:cubicBezTo>
                  <a:pt x="7076" y="73725"/>
                  <a:pt x="0" y="66649"/>
                  <a:pt x="0" y="57927"/>
                </a:cubicBezTo>
                <a:lnTo>
                  <a:pt x="0" y="2633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310667" y="1396455"/>
            <a:ext cx="2693635" cy="235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7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อิทธิพลผ่านเครือข่าย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055305" y="1733483"/>
            <a:ext cx="2932147" cy="6572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บางกลุ่มมีอิทธิพล </a:t>
            </a:r>
            <a:r>
              <a:rPr lang="en-US" sz="1062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ไม่ใช่จากตำแหน่ง</a:t>
            </a:r>
            <a:r>
              <a:rPr lang="en-US" sz="106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แต่จากเครือข่ายความสัมพันธ์ การรู้จักผู้มีอิทธิพล การเป็นที่ปรึกษา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869940" y="2727717"/>
            <a:ext cx="3218621" cy="1112194"/>
          </a:xfrm>
          <a:custGeom>
            <a:avLst/>
            <a:gdLst/>
            <a:ahLst/>
            <a:cxnLst/>
            <a:rect l="l" t="t" r="r" b="b"/>
            <a:pathLst>
              <a:path w="3218621" h="1112194">
                <a:moveTo>
                  <a:pt x="0" y="0"/>
                </a:moveTo>
                <a:lnTo>
                  <a:pt x="3218621" y="0"/>
                </a:lnTo>
                <a:lnTo>
                  <a:pt x="3218621" y="1112194"/>
                </a:lnTo>
                <a:lnTo>
                  <a:pt x="0" y="1112194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6869940" y="2727717"/>
            <a:ext cx="33703" cy="1112194"/>
          </a:xfrm>
          <a:custGeom>
            <a:avLst/>
            <a:gdLst/>
            <a:ahLst/>
            <a:cxnLst/>
            <a:rect l="l" t="t" r="r" b="b"/>
            <a:pathLst>
              <a:path w="33703" h="1112194">
                <a:moveTo>
                  <a:pt x="0" y="0"/>
                </a:moveTo>
                <a:lnTo>
                  <a:pt x="33703" y="0"/>
                </a:lnTo>
                <a:lnTo>
                  <a:pt x="33703" y="1112194"/>
                </a:lnTo>
                <a:lnTo>
                  <a:pt x="0" y="1112194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7076369" y="2943420"/>
            <a:ext cx="168514" cy="168514"/>
          </a:xfrm>
          <a:custGeom>
            <a:avLst/>
            <a:gdLst/>
            <a:ahLst/>
            <a:cxnLst/>
            <a:rect l="l" t="t" r="r" b="b"/>
            <a:pathLst>
              <a:path w="168514" h="168514">
                <a:moveTo>
                  <a:pt x="91695" y="3094"/>
                </a:moveTo>
                <a:cubicBezTo>
                  <a:pt x="87581" y="-1020"/>
                  <a:pt x="80900" y="-1020"/>
                  <a:pt x="76786" y="3094"/>
                </a:cubicBezTo>
                <a:lnTo>
                  <a:pt x="55722" y="24158"/>
                </a:lnTo>
                <a:cubicBezTo>
                  <a:pt x="52694" y="27186"/>
                  <a:pt x="51805" y="31695"/>
                  <a:pt x="53451" y="35645"/>
                </a:cubicBezTo>
                <a:cubicBezTo>
                  <a:pt x="55096" y="39594"/>
                  <a:pt x="58947" y="42129"/>
                  <a:pt x="63193" y="42129"/>
                </a:cubicBezTo>
                <a:lnTo>
                  <a:pt x="73725" y="42129"/>
                </a:lnTo>
                <a:lnTo>
                  <a:pt x="73725" y="73725"/>
                </a:lnTo>
                <a:lnTo>
                  <a:pt x="42129" y="73725"/>
                </a:lnTo>
                <a:lnTo>
                  <a:pt x="42129" y="63193"/>
                </a:lnTo>
                <a:cubicBezTo>
                  <a:pt x="42129" y="58947"/>
                  <a:pt x="39561" y="55096"/>
                  <a:pt x="35612" y="53451"/>
                </a:cubicBezTo>
                <a:cubicBezTo>
                  <a:pt x="31662" y="51805"/>
                  <a:pt x="27153" y="52727"/>
                  <a:pt x="24125" y="55722"/>
                </a:cubicBezTo>
                <a:lnTo>
                  <a:pt x="3061" y="76786"/>
                </a:lnTo>
                <a:cubicBezTo>
                  <a:pt x="-1053" y="80900"/>
                  <a:pt x="-1053" y="87581"/>
                  <a:pt x="3061" y="91695"/>
                </a:cubicBezTo>
                <a:lnTo>
                  <a:pt x="24125" y="112760"/>
                </a:lnTo>
                <a:cubicBezTo>
                  <a:pt x="27153" y="115788"/>
                  <a:pt x="31662" y="116676"/>
                  <a:pt x="35612" y="115031"/>
                </a:cubicBezTo>
                <a:cubicBezTo>
                  <a:pt x="39561" y="113385"/>
                  <a:pt x="42129" y="109567"/>
                  <a:pt x="42129" y="105321"/>
                </a:cubicBezTo>
                <a:lnTo>
                  <a:pt x="42129" y="94789"/>
                </a:lnTo>
                <a:lnTo>
                  <a:pt x="73725" y="94789"/>
                </a:lnTo>
                <a:lnTo>
                  <a:pt x="73725" y="126386"/>
                </a:lnTo>
                <a:lnTo>
                  <a:pt x="63193" y="126386"/>
                </a:lnTo>
                <a:cubicBezTo>
                  <a:pt x="58947" y="126386"/>
                  <a:pt x="55096" y="128953"/>
                  <a:pt x="53451" y="132902"/>
                </a:cubicBezTo>
                <a:cubicBezTo>
                  <a:pt x="51805" y="136852"/>
                  <a:pt x="52727" y="141361"/>
                  <a:pt x="55722" y="144389"/>
                </a:cubicBezTo>
                <a:lnTo>
                  <a:pt x="76786" y="165453"/>
                </a:lnTo>
                <a:cubicBezTo>
                  <a:pt x="80900" y="169567"/>
                  <a:pt x="87581" y="169567"/>
                  <a:pt x="91695" y="165453"/>
                </a:cubicBezTo>
                <a:lnTo>
                  <a:pt x="112760" y="144389"/>
                </a:lnTo>
                <a:cubicBezTo>
                  <a:pt x="115788" y="141361"/>
                  <a:pt x="116676" y="136852"/>
                  <a:pt x="115031" y="132902"/>
                </a:cubicBezTo>
                <a:cubicBezTo>
                  <a:pt x="113385" y="128953"/>
                  <a:pt x="109567" y="126386"/>
                  <a:pt x="105321" y="126386"/>
                </a:cubicBezTo>
                <a:lnTo>
                  <a:pt x="94789" y="126386"/>
                </a:lnTo>
                <a:lnTo>
                  <a:pt x="94789" y="94789"/>
                </a:lnTo>
                <a:lnTo>
                  <a:pt x="126386" y="94789"/>
                </a:lnTo>
                <a:lnTo>
                  <a:pt x="126386" y="105321"/>
                </a:lnTo>
                <a:cubicBezTo>
                  <a:pt x="126386" y="109567"/>
                  <a:pt x="128953" y="113418"/>
                  <a:pt x="132902" y="115064"/>
                </a:cubicBezTo>
                <a:cubicBezTo>
                  <a:pt x="136852" y="116709"/>
                  <a:pt x="141361" y="115788"/>
                  <a:pt x="144389" y="112793"/>
                </a:cubicBezTo>
                <a:lnTo>
                  <a:pt x="165453" y="91728"/>
                </a:lnTo>
                <a:cubicBezTo>
                  <a:pt x="169567" y="87614"/>
                  <a:pt x="169567" y="80933"/>
                  <a:pt x="165453" y="76819"/>
                </a:cubicBezTo>
                <a:lnTo>
                  <a:pt x="144389" y="55754"/>
                </a:lnTo>
                <a:cubicBezTo>
                  <a:pt x="141361" y="52727"/>
                  <a:pt x="136852" y="51838"/>
                  <a:pt x="132902" y="53484"/>
                </a:cubicBezTo>
                <a:cubicBezTo>
                  <a:pt x="128953" y="55129"/>
                  <a:pt x="126386" y="58947"/>
                  <a:pt x="126386" y="63193"/>
                </a:cubicBezTo>
                <a:lnTo>
                  <a:pt x="126386" y="73725"/>
                </a:lnTo>
                <a:lnTo>
                  <a:pt x="94789" y="73725"/>
                </a:lnTo>
                <a:lnTo>
                  <a:pt x="94789" y="42129"/>
                </a:lnTo>
                <a:lnTo>
                  <a:pt x="105321" y="42129"/>
                </a:lnTo>
                <a:cubicBezTo>
                  <a:pt x="109567" y="42129"/>
                  <a:pt x="113418" y="39561"/>
                  <a:pt x="115064" y="35612"/>
                </a:cubicBezTo>
                <a:cubicBezTo>
                  <a:pt x="116709" y="31662"/>
                  <a:pt x="115788" y="27153"/>
                  <a:pt x="112793" y="24125"/>
                </a:cubicBezTo>
                <a:lnTo>
                  <a:pt x="91728" y="3061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310667" y="2896231"/>
            <a:ext cx="2693635" cy="235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7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ทิศทางอิทธิพล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055305" y="3233259"/>
            <a:ext cx="2932147" cy="438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ลูกศรแสดง </a:t>
            </a:r>
            <a:r>
              <a:rPr lang="en-US" sz="1062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ทิศทางการส่งอิทธิพล</a:t>
            </a:r>
            <a:r>
              <a:rPr lang="en-US" sz="106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ความหนาของเส้นแสดงระดับความสัมพันธ์ ความถี่ในการติดต่อ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869940" y="4008424"/>
            <a:ext cx="3218621" cy="1112194"/>
          </a:xfrm>
          <a:custGeom>
            <a:avLst/>
            <a:gdLst/>
            <a:ahLst/>
            <a:cxnLst/>
            <a:rect l="l" t="t" r="r" b="b"/>
            <a:pathLst>
              <a:path w="3218621" h="1112194">
                <a:moveTo>
                  <a:pt x="0" y="0"/>
                </a:moveTo>
                <a:lnTo>
                  <a:pt x="3218621" y="0"/>
                </a:lnTo>
                <a:lnTo>
                  <a:pt x="3218621" y="1112194"/>
                </a:lnTo>
                <a:lnTo>
                  <a:pt x="0" y="1112194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6869940" y="4008424"/>
            <a:ext cx="33703" cy="1112194"/>
          </a:xfrm>
          <a:custGeom>
            <a:avLst/>
            <a:gdLst/>
            <a:ahLst/>
            <a:cxnLst/>
            <a:rect l="l" t="t" r="r" b="b"/>
            <a:pathLst>
              <a:path w="33703" h="1112194">
                <a:moveTo>
                  <a:pt x="0" y="0"/>
                </a:moveTo>
                <a:lnTo>
                  <a:pt x="33703" y="0"/>
                </a:lnTo>
                <a:lnTo>
                  <a:pt x="33703" y="1112194"/>
                </a:lnTo>
                <a:lnTo>
                  <a:pt x="0" y="1112194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7076369" y="4224128"/>
            <a:ext cx="168514" cy="168514"/>
          </a:xfrm>
          <a:custGeom>
            <a:avLst/>
            <a:gdLst/>
            <a:ahLst/>
            <a:cxnLst/>
            <a:rect l="l" t="t" r="r" b="b"/>
            <a:pathLst>
              <a:path w="168514" h="168514">
                <a:moveTo>
                  <a:pt x="136918" y="68459"/>
                </a:moveTo>
                <a:cubicBezTo>
                  <a:pt x="136918" y="83566"/>
                  <a:pt x="132014" y="97521"/>
                  <a:pt x="123753" y="108843"/>
                </a:cubicBezTo>
                <a:lnTo>
                  <a:pt x="165420" y="150544"/>
                </a:lnTo>
                <a:cubicBezTo>
                  <a:pt x="169534" y="154658"/>
                  <a:pt x="169534" y="161339"/>
                  <a:pt x="165420" y="165453"/>
                </a:cubicBezTo>
                <a:cubicBezTo>
                  <a:pt x="161306" y="169567"/>
                  <a:pt x="154625" y="169567"/>
                  <a:pt x="150511" y="165453"/>
                </a:cubicBezTo>
                <a:lnTo>
                  <a:pt x="108843" y="123753"/>
                </a:lnTo>
                <a:cubicBezTo>
                  <a:pt x="97521" y="132014"/>
                  <a:pt x="83566" y="136918"/>
                  <a:pt x="68459" y="136918"/>
                </a:cubicBezTo>
                <a:cubicBezTo>
                  <a:pt x="30642" y="136918"/>
                  <a:pt x="0" y="106276"/>
                  <a:pt x="0" y="68459"/>
                </a:cubicBezTo>
                <a:cubicBezTo>
                  <a:pt x="0" y="30642"/>
                  <a:pt x="30642" y="0"/>
                  <a:pt x="68459" y="0"/>
                </a:cubicBezTo>
                <a:cubicBezTo>
                  <a:pt x="106276" y="0"/>
                  <a:pt x="136918" y="30642"/>
                  <a:pt x="136918" y="68459"/>
                </a:cubicBezTo>
                <a:close/>
                <a:moveTo>
                  <a:pt x="68459" y="115853"/>
                </a:moveTo>
                <a:cubicBezTo>
                  <a:pt x="94617" y="115853"/>
                  <a:pt x="115853" y="94617"/>
                  <a:pt x="115853" y="68459"/>
                </a:cubicBezTo>
                <a:cubicBezTo>
                  <a:pt x="115853" y="42301"/>
                  <a:pt x="94617" y="21064"/>
                  <a:pt x="68459" y="21064"/>
                </a:cubicBezTo>
                <a:cubicBezTo>
                  <a:pt x="42301" y="21064"/>
                  <a:pt x="21064" y="42301"/>
                  <a:pt x="21064" y="68459"/>
                </a:cubicBezTo>
                <a:cubicBezTo>
                  <a:pt x="21064" y="94617"/>
                  <a:pt x="42301" y="115853"/>
                  <a:pt x="68459" y="115853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7310667" y="4176939"/>
            <a:ext cx="2693635" cy="235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7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ผู้มีอิทธิพลแฝง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7055305" y="4513967"/>
            <a:ext cx="2932147" cy="438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ระบุ </a:t>
            </a:r>
            <a:r>
              <a:rPr lang="en-US" sz="1062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gatekeepers</a:t>
            </a:r>
            <a:r>
              <a:rPr lang="en-US" sz="106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หรือผู้ที่มีอิทธิพลต่อผู้ตัดสินใจ อาจเป็นที่ปรึกษา ผู้ช่วย หรือคนในครอบครัว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869940" y="5289132"/>
            <a:ext cx="3218621" cy="1112194"/>
          </a:xfrm>
          <a:custGeom>
            <a:avLst/>
            <a:gdLst/>
            <a:ahLst/>
            <a:cxnLst/>
            <a:rect l="l" t="t" r="r" b="b"/>
            <a:pathLst>
              <a:path w="3218621" h="1112194">
                <a:moveTo>
                  <a:pt x="0" y="0"/>
                </a:moveTo>
                <a:lnTo>
                  <a:pt x="3218621" y="0"/>
                </a:lnTo>
                <a:lnTo>
                  <a:pt x="3218621" y="1112194"/>
                </a:lnTo>
                <a:lnTo>
                  <a:pt x="0" y="1112194"/>
                </a:lnTo>
                <a:lnTo>
                  <a:pt x="0" y="0"/>
                </a:lnTo>
                <a:close/>
              </a:path>
            </a:pathLst>
          </a:custGeom>
          <a:solidFill>
            <a:srgbClr val="A8A29E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0"/>
          <p:cNvSpPr/>
          <p:nvPr/>
        </p:nvSpPr>
        <p:spPr>
          <a:xfrm>
            <a:off x="6869940" y="5289132"/>
            <a:ext cx="33703" cy="1112194"/>
          </a:xfrm>
          <a:custGeom>
            <a:avLst/>
            <a:gdLst/>
            <a:ahLst/>
            <a:cxnLst/>
            <a:rect l="l" t="t" r="r" b="b"/>
            <a:pathLst>
              <a:path w="33703" h="1112194">
                <a:moveTo>
                  <a:pt x="0" y="0"/>
                </a:moveTo>
                <a:lnTo>
                  <a:pt x="33703" y="0"/>
                </a:lnTo>
                <a:lnTo>
                  <a:pt x="33703" y="1112194"/>
                </a:lnTo>
                <a:lnTo>
                  <a:pt x="0" y="1112194"/>
                </a:lnTo>
                <a:lnTo>
                  <a:pt x="0" y="0"/>
                </a:ln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1"/>
          <p:cNvSpPr/>
          <p:nvPr/>
        </p:nvSpPr>
        <p:spPr>
          <a:xfrm>
            <a:off x="7097434" y="5504835"/>
            <a:ext cx="126386" cy="168514"/>
          </a:xfrm>
          <a:custGeom>
            <a:avLst/>
            <a:gdLst/>
            <a:ahLst/>
            <a:cxnLst/>
            <a:rect l="l" t="t" r="r" b="b"/>
            <a:pathLst>
              <a:path w="126386" h="168514">
                <a:moveTo>
                  <a:pt x="96402" y="126386"/>
                </a:moveTo>
                <a:cubicBezTo>
                  <a:pt x="98805" y="119046"/>
                  <a:pt x="103610" y="112398"/>
                  <a:pt x="109041" y="106671"/>
                </a:cubicBezTo>
                <a:cubicBezTo>
                  <a:pt x="119803" y="95349"/>
                  <a:pt x="126386" y="80044"/>
                  <a:pt x="126386" y="63193"/>
                </a:cubicBezTo>
                <a:cubicBezTo>
                  <a:pt x="126386" y="28305"/>
                  <a:pt x="98081" y="0"/>
                  <a:pt x="63193" y="0"/>
                </a:cubicBezTo>
                <a:cubicBezTo>
                  <a:pt x="28305" y="0"/>
                  <a:pt x="0" y="28305"/>
                  <a:pt x="0" y="63193"/>
                </a:cubicBezTo>
                <a:cubicBezTo>
                  <a:pt x="0" y="80044"/>
                  <a:pt x="6583" y="95349"/>
                  <a:pt x="17345" y="106671"/>
                </a:cubicBezTo>
                <a:cubicBezTo>
                  <a:pt x="22776" y="112398"/>
                  <a:pt x="27614" y="119046"/>
                  <a:pt x="29984" y="126386"/>
                </a:cubicBezTo>
                <a:lnTo>
                  <a:pt x="96369" y="126386"/>
                </a:lnTo>
                <a:close/>
                <a:moveTo>
                  <a:pt x="94789" y="142184"/>
                </a:moveTo>
                <a:lnTo>
                  <a:pt x="31596" y="142184"/>
                </a:lnTo>
                <a:lnTo>
                  <a:pt x="31596" y="147450"/>
                </a:lnTo>
                <a:cubicBezTo>
                  <a:pt x="31596" y="161997"/>
                  <a:pt x="43379" y="173780"/>
                  <a:pt x="57927" y="173780"/>
                </a:cubicBezTo>
                <a:lnTo>
                  <a:pt x="68459" y="173780"/>
                </a:lnTo>
                <a:cubicBezTo>
                  <a:pt x="83006" y="173780"/>
                  <a:pt x="94789" y="161997"/>
                  <a:pt x="94789" y="147450"/>
                </a:cubicBezTo>
                <a:lnTo>
                  <a:pt x="94789" y="142184"/>
                </a:lnTo>
                <a:close/>
                <a:moveTo>
                  <a:pt x="60560" y="36862"/>
                </a:moveTo>
                <a:cubicBezTo>
                  <a:pt x="47460" y="36862"/>
                  <a:pt x="36862" y="47460"/>
                  <a:pt x="36862" y="60560"/>
                </a:cubicBezTo>
                <a:cubicBezTo>
                  <a:pt x="36862" y="64937"/>
                  <a:pt x="33341" y="68459"/>
                  <a:pt x="28963" y="68459"/>
                </a:cubicBezTo>
                <a:cubicBezTo>
                  <a:pt x="24586" y="68459"/>
                  <a:pt x="21064" y="64937"/>
                  <a:pt x="21064" y="60560"/>
                </a:cubicBezTo>
                <a:cubicBezTo>
                  <a:pt x="21064" y="38739"/>
                  <a:pt x="38739" y="21064"/>
                  <a:pt x="60560" y="21064"/>
                </a:cubicBezTo>
                <a:cubicBezTo>
                  <a:pt x="64937" y="21064"/>
                  <a:pt x="68459" y="24586"/>
                  <a:pt x="68459" y="28963"/>
                </a:cubicBezTo>
                <a:cubicBezTo>
                  <a:pt x="68459" y="33341"/>
                  <a:pt x="64937" y="36862"/>
                  <a:pt x="60560" y="36862"/>
                </a:cubicBez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7310667" y="5457646"/>
            <a:ext cx="2693635" cy="235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7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การใช้ประโยชน์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7055305" y="5794675"/>
            <a:ext cx="2932147" cy="438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ใช้แผนที่นี้เพื่อ </a:t>
            </a:r>
            <a:r>
              <a:rPr lang="en-US" sz="1062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หาช่องทางเข้าถึง</a:t>
            </a:r>
            <a:r>
              <a:rPr lang="en-US" sz="106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ผู้มีอำนาจ หรือระบุพันธมิตรที่สามารถช่วยโน้มน้าวกลุ่มอื่น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0420" y="320420"/>
            <a:ext cx="1161524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kern="0" spc="10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ENGAGEMENT LEVELS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0420" y="576757"/>
            <a:ext cx="11743411" cy="384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28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Engagement Tactics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0420" y="1025346"/>
            <a:ext cx="11623254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5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5 ระดับการมีส่วนร่วม (Arnstein's Ladder)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0420" y="1377808"/>
            <a:ext cx="769009" cy="32042"/>
          </a:xfrm>
          <a:custGeom>
            <a:avLst/>
            <a:gdLst/>
            <a:ahLst/>
            <a:cxnLst/>
            <a:rect l="l" t="t" r="r" b="b"/>
            <a:pathLst>
              <a:path w="769009" h="32042">
                <a:moveTo>
                  <a:pt x="0" y="0"/>
                </a:moveTo>
                <a:lnTo>
                  <a:pt x="769009" y="0"/>
                </a:lnTo>
                <a:lnTo>
                  <a:pt x="769009" y="32042"/>
                </a:lnTo>
                <a:lnTo>
                  <a:pt x="0" y="32042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36442" y="1602102"/>
            <a:ext cx="11535138" cy="833093"/>
          </a:xfrm>
          <a:custGeom>
            <a:avLst/>
            <a:gdLst/>
            <a:ahLst/>
            <a:cxnLst/>
            <a:rect l="l" t="t" r="r" b="b"/>
            <a:pathLst>
              <a:path w="11535138" h="833093">
                <a:moveTo>
                  <a:pt x="0" y="0"/>
                </a:moveTo>
                <a:lnTo>
                  <a:pt x="11535138" y="0"/>
                </a:lnTo>
                <a:lnTo>
                  <a:pt x="11535138" y="833093"/>
                </a:lnTo>
                <a:lnTo>
                  <a:pt x="0" y="833093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336442" y="1602102"/>
            <a:ext cx="32042" cy="833093"/>
          </a:xfrm>
          <a:custGeom>
            <a:avLst/>
            <a:gdLst/>
            <a:ahLst/>
            <a:cxnLst/>
            <a:rect l="l" t="t" r="r" b="b"/>
            <a:pathLst>
              <a:path w="32042" h="833093">
                <a:moveTo>
                  <a:pt x="0" y="0"/>
                </a:moveTo>
                <a:lnTo>
                  <a:pt x="32042" y="0"/>
                </a:lnTo>
                <a:lnTo>
                  <a:pt x="32042" y="833093"/>
                </a:lnTo>
                <a:lnTo>
                  <a:pt x="0" y="833093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12673" y="1762313"/>
            <a:ext cx="512673" cy="512673"/>
          </a:xfrm>
          <a:custGeom>
            <a:avLst/>
            <a:gdLst/>
            <a:ahLst/>
            <a:cxnLst/>
            <a:rect l="l" t="t" r="r" b="b"/>
            <a:pathLst>
              <a:path w="512673" h="512673">
                <a:moveTo>
                  <a:pt x="256336" y="0"/>
                </a:moveTo>
                <a:lnTo>
                  <a:pt x="256336" y="0"/>
                </a:lnTo>
                <a:cubicBezTo>
                  <a:pt x="397812" y="0"/>
                  <a:pt x="512673" y="114860"/>
                  <a:pt x="512673" y="256336"/>
                </a:cubicBezTo>
                <a:lnTo>
                  <a:pt x="512673" y="256336"/>
                </a:lnTo>
                <a:cubicBezTo>
                  <a:pt x="512673" y="397812"/>
                  <a:pt x="397812" y="512673"/>
                  <a:pt x="256336" y="512673"/>
                </a:cubicBezTo>
                <a:lnTo>
                  <a:pt x="256336" y="512673"/>
                </a:lnTo>
                <a:cubicBezTo>
                  <a:pt x="114860" y="512673"/>
                  <a:pt x="0" y="397812"/>
                  <a:pt x="0" y="256336"/>
                </a:cubicBezTo>
                <a:lnTo>
                  <a:pt x="0" y="256336"/>
                </a:lnTo>
                <a:cubicBezTo>
                  <a:pt x="0" y="114860"/>
                  <a:pt x="114860" y="0"/>
                  <a:pt x="256336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12335" y="1890481"/>
            <a:ext cx="208273" cy="2563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4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5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85556" y="1778334"/>
            <a:ext cx="9444394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Empower </a:t>
            </a:r>
            <a:r>
              <a:rPr lang="en-US" sz="1009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(มอบอำนาจ)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85556" y="2066712"/>
            <a:ext cx="942837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ให้อำนาจตัดสินใจแก่ stakeholders โดยตรง ใช้กับกลุ่มที่มีความเชี่ยวชาญและได้รับผลกระทบโดยตรง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645170" y="1826397"/>
            <a:ext cx="1065398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9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645170" y="2018649"/>
            <a:ext cx="1065398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9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คณะกรรมการผู้ป่วย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36442" y="2563364"/>
            <a:ext cx="11535138" cy="833093"/>
          </a:xfrm>
          <a:custGeom>
            <a:avLst/>
            <a:gdLst/>
            <a:ahLst/>
            <a:cxnLst/>
            <a:rect l="l" t="t" r="r" b="b"/>
            <a:pathLst>
              <a:path w="11535138" h="833093">
                <a:moveTo>
                  <a:pt x="0" y="0"/>
                </a:moveTo>
                <a:lnTo>
                  <a:pt x="11535138" y="0"/>
                </a:lnTo>
                <a:lnTo>
                  <a:pt x="11535138" y="833093"/>
                </a:lnTo>
                <a:lnTo>
                  <a:pt x="0" y="833093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336442" y="2563364"/>
            <a:ext cx="32042" cy="833093"/>
          </a:xfrm>
          <a:custGeom>
            <a:avLst/>
            <a:gdLst/>
            <a:ahLst/>
            <a:cxnLst/>
            <a:rect l="l" t="t" r="r" b="b"/>
            <a:pathLst>
              <a:path w="32042" h="833093">
                <a:moveTo>
                  <a:pt x="0" y="0"/>
                </a:moveTo>
                <a:lnTo>
                  <a:pt x="32042" y="0"/>
                </a:lnTo>
                <a:lnTo>
                  <a:pt x="32042" y="833093"/>
                </a:lnTo>
                <a:lnTo>
                  <a:pt x="0" y="833093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12673" y="2723574"/>
            <a:ext cx="512673" cy="512673"/>
          </a:xfrm>
          <a:custGeom>
            <a:avLst/>
            <a:gdLst/>
            <a:ahLst/>
            <a:cxnLst/>
            <a:rect l="l" t="t" r="r" b="b"/>
            <a:pathLst>
              <a:path w="512673" h="512673">
                <a:moveTo>
                  <a:pt x="256336" y="0"/>
                </a:moveTo>
                <a:lnTo>
                  <a:pt x="256336" y="0"/>
                </a:lnTo>
                <a:cubicBezTo>
                  <a:pt x="397812" y="0"/>
                  <a:pt x="512673" y="114860"/>
                  <a:pt x="512673" y="256336"/>
                </a:cubicBezTo>
                <a:lnTo>
                  <a:pt x="512673" y="256336"/>
                </a:lnTo>
                <a:cubicBezTo>
                  <a:pt x="512673" y="397812"/>
                  <a:pt x="397812" y="512673"/>
                  <a:pt x="256336" y="512673"/>
                </a:cubicBezTo>
                <a:lnTo>
                  <a:pt x="256336" y="512673"/>
                </a:lnTo>
                <a:cubicBezTo>
                  <a:pt x="114860" y="512673"/>
                  <a:pt x="0" y="397812"/>
                  <a:pt x="0" y="256336"/>
                </a:cubicBezTo>
                <a:lnTo>
                  <a:pt x="0" y="256336"/>
                </a:lnTo>
                <a:cubicBezTo>
                  <a:pt x="0" y="114860"/>
                  <a:pt x="114860" y="0"/>
                  <a:pt x="256336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12335" y="2851742"/>
            <a:ext cx="208273" cy="2563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4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85556" y="2739595"/>
            <a:ext cx="9644657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Collaborate </a:t>
            </a:r>
            <a:r>
              <a:rPr lang="en-US" sz="1009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(ร่วมมือ)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85556" y="3027974"/>
            <a:ext cx="9628636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ร่วมกันวางแผนและตัดสินใจ ทำงานเป็นทีมกับ stakeholders ตั้งแต่ต้นกระบวนการ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848337" y="2787658"/>
            <a:ext cx="865135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9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848337" y="2979911"/>
            <a:ext cx="865135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9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คณะทำงานร่วม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36442" y="3524625"/>
            <a:ext cx="11535138" cy="833093"/>
          </a:xfrm>
          <a:custGeom>
            <a:avLst/>
            <a:gdLst/>
            <a:ahLst/>
            <a:cxnLst/>
            <a:rect l="l" t="t" r="r" b="b"/>
            <a:pathLst>
              <a:path w="11535138" h="833093">
                <a:moveTo>
                  <a:pt x="0" y="0"/>
                </a:moveTo>
                <a:lnTo>
                  <a:pt x="11535138" y="0"/>
                </a:lnTo>
                <a:lnTo>
                  <a:pt x="11535138" y="833093"/>
                </a:lnTo>
                <a:lnTo>
                  <a:pt x="0" y="833093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336442" y="3524625"/>
            <a:ext cx="32042" cy="833093"/>
          </a:xfrm>
          <a:custGeom>
            <a:avLst/>
            <a:gdLst/>
            <a:ahLst/>
            <a:cxnLst/>
            <a:rect l="l" t="t" r="r" b="b"/>
            <a:pathLst>
              <a:path w="32042" h="833093">
                <a:moveTo>
                  <a:pt x="0" y="0"/>
                </a:moveTo>
                <a:lnTo>
                  <a:pt x="32042" y="0"/>
                </a:lnTo>
                <a:lnTo>
                  <a:pt x="32042" y="833093"/>
                </a:lnTo>
                <a:lnTo>
                  <a:pt x="0" y="833093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512673" y="3684836"/>
            <a:ext cx="512673" cy="512673"/>
          </a:xfrm>
          <a:custGeom>
            <a:avLst/>
            <a:gdLst/>
            <a:ahLst/>
            <a:cxnLst/>
            <a:rect l="l" t="t" r="r" b="b"/>
            <a:pathLst>
              <a:path w="512673" h="512673">
                <a:moveTo>
                  <a:pt x="256336" y="0"/>
                </a:moveTo>
                <a:lnTo>
                  <a:pt x="256336" y="0"/>
                </a:lnTo>
                <a:cubicBezTo>
                  <a:pt x="397812" y="0"/>
                  <a:pt x="512673" y="114860"/>
                  <a:pt x="512673" y="256336"/>
                </a:cubicBezTo>
                <a:lnTo>
                  <a:pt x="512673" y="256336"/>
                </a:lnTo>
                <a:cubicBezTo>
                  <a:pt x="512673" y="397812"/>
                  <a:pt x="397812" y="512673"/>
                  <a:pt x="256336" y="512673"/>
                </a:cubicBezTo>
                <a:lnTo>
                  <a:pt x="256336" y="512673"/>
                </a:lnTo>
                <a:cubicBezTo>
                  <a:pt x="114860" y="512673"/>
                  <a:pt x="0" y="397812"/>
                  <a:pt x="0" y="256336"/>
                </a:cubicBezTo>
                <a:lnTo>
                  <a:pt x="0" y="256336"/>
                </a:lnTo>
                <a:cubicBezTo>
                  <a:pt x="0" y="114860"/>
                  <a:pt x="114860" y="0"/>
                  <a:pt x="256336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12335" y="3813004"/>
            <a:ext cx="208273" cy="2563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4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85556" y="3700857"/>
            <a:ext cx="9468426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Involve </a:t>
            </a:r>
            <a:r>
              <a:rPr lang="en-US" sz="1009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(มีส่วนร่วม)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185556" y="3989235"/>
            <a:ext cx="9452405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ให้ stakeholders มีส่วนร่วมในกระบวนการทำงาน รับฟังความคิดเห็นอย่างจริงจัง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673908" y="3748920"/>
            <a:ext cx="1033356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9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673908" y="3941172"/>
            <a:ext cx="1033356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9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เวทีรับฟังความเห็น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36442" y="4485887"/>
            <a:ext cx="11535138" cy="833093"/>
          </a:xfrm>
          <a:custGeom>
            <a:avLst/>
            <a:gdLst/>
            <a:ahLst/>
            <a:cxnLst/>
            <a:rect l="l" t="t" r="r" b="b"/>
            <a:pathLst>
              <a:path w="11535138" h="833093">
                <a:moveTo>
                  <a:pt x="0" y="0"/>
                </a:moveTo>
                <a:lnTo>
                  <a:pt x="11535138" y="0"/>
                </a:lnTo>
                <a:lnTo>
                  <a:pt x="11535138" y="833093"/>
                </a:lnTo>
                <a:lnTo>
                  <a:pt x="0" y="833093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336442" y="4485887"/>
            <a:ext cx="32042" cy="833093"/>
          </a:xfrm>
          <a:custGeom>
            <a:avLst/>
            <a:gdLst/>
            <a:ahLst/>
            <a:cxnLst/>
            <a:rect l="l" t="t" r="r" b="b"/>
            <a:pathLst>
              <a:path w="32042" h="833093">
                <a:moveTo>
                  <a:pt x="0" y="0"/>
                </a:moveTo>
                <a:lnTo>
                  <a:pt x="32042" y="0"/>
                </a:lnTo>
                <a:lnTo>
                  <a:pt x="32042" y="833093"/>
                </a:lnTo>
                <a:lnTo>
                  <a:pt x="0" y="833093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512673" y="4646097"/>
            <a:ext cx="512673" cy="512673"/>
          </a:xfrm>
          <a:custGeom>
            <a:avLst/>
            <a:gdLst/>
            <a:ahLst/>
            <a:cxnLst/>
            <a:rect l="l" t="t" r="r" b="b"/>
            <a:pathLst>
              <a:path w="512673" h="512673">
                <a:moveTo>
                  <a:pt x="256336" y="0"/>
                </a:moveTo>
                <a:lnTo>
                  <a:pt x="256336" y="0"/>
                </a:lnTo>
                <a:cubicBezTo>
                  <a:pt x="397812" y="0"/>
                  <a:pt x="512673" y="114860"/>
                  <a:pt x="512673" y="256336"/>
                </a:cubicBezTo>
                <a:lnTo>
                  <a:pt x="512673" y="256336"/>
                </a:lnTo>
                <a:cubicBezTo>
                  <a:pt x="512673" y="397812"/>
                  <a:pt x="397812" y="512673"/>
                  <a:pt x="256336" y="512673"/>
                </a:cubicBezTo>
                <a:lnTo>
                  <a:pt x="256336" y="512673"/>
                </a:lnTo>
                <a:cubicBezTo>
                  <a:pt x="114860" y="512673"/>
                  <a:pt x="0" y="397812"/>
                  <a:pt x="0" y="256336"/>
                </a:cubicBezTo>
                <a:lnTo>
                  <a:pt x="0" y="256336"/>
                </a:lnTo>
                <a:cubicBezTo>
                  <a:pt x="0" y="114860"/>
                  <a:pt x="114860" y="0"/>
                  <a:pt x="256336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712335" y="4774265"/>
            <a:ext cx="208273" cy="2563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4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85556" y="4662118"/>
            <a:ext cx="9276173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Consult </a:t>
            </a:r>
            <a:r>
              <a:rPr lang="en-US" sz="1009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(ปรึกษา)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185556" y="4950497"/>
            <a:ext cx="9260152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ขอความคิดเห็นและข้อเสนอแนะ แต่การตัดสินใจยังอยู่ที่ผู้กำหนดนโยบาย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0479052" y="4710181"/>
            <a:ext cx="1233619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9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0479052" y="4902434"/>
            <a:ext cx="1233619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9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การสำรวจความคิดเห็น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36442" y="5447148"/>
            <a:ext cx="11535138" cy="833093"/>
          </a:xfrm>
          <a:custGeom>
            <a:avLst/>
            <a:gdLst/>
            <a:ahLst/>
            <a:cxnLst/>
            <a:rect l="l" t="t" r="r" b="b"/>
            <a:pathLst>
              <a:path w="11535138" h="833093">
                <a:moveTo>
                  <a:pt x="0" y="0"/>
                </a:moveTo>
                <a:lnTo>
                  <a:pt x="11535138" y="0"/>
                </a:lnTo>
                <a:lnTo>
                  <a:pt x="11535138" y="833093"/>
                </a:lnTo>
                <a:lnTo>
                  <a:pt x="0" y="833093"/>
                </a:lnTo>
                <a:lnTo>
                  <a:pt x="0" y="0"/>
                </a:lnTo>
                <a:close/>
              </a:path>
            </a:pathLst>
          </a:custGeom>
          <a:solidFill>
            <a:srgbClr val="A8A29E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336442" y="5447148"/>
            <a:ext cx="32042" cy="833093"/>
          </a:xfrm>
          <a:custGeom>
            <a:avLst/>
            <a:gdLst/>
            <a:ahLst/>
            <a:cxnLst/>
            <a:rect l="l" t="t" r="r" b="b"/>
            <a:pathLst>
              <a:path w="32042" h="833093">
                <a:moveTo>
                  <a:pt x="0" y="0"/>
                </a:moveTo>
                <a:lnTo>
                  <a:pt x="32042" y="0"/>
                </a:lnTo>
                <a:lnTo>
                  <a:pt x="32042" y="833093"/>
                </a:lnTo>
                <a:lnTo>
                  <a:pt x="0" y="833093"/>
                </a:lnTo>
                <a:lnTo>
                  <a:pt x="0" y="0"/>
                </a:ln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512673" y="5607359"/>
            <a:ext cx="512673" cy="512673"/>
          </a:xfrm>
          <a:custGeom>
            <a:avLst/>
            <a:gdLst/>
            <a:ahLst/>
            <a:cxnLst/>
            <a:rect l="l" t="t" r="r" b="b"/>
            <a:pathLst>
              <a:path w="512673" h="512673">
                <a:moveTo>
                  <a:pt x="256336" y="0"/>
                </a:moveTo>
                <a:lnTo>
                  <a:pt x="256336" y="0"/>
                </a:lnTo>
                <a:cubicBezTo>
                  <a:pt x="397812" y="0"/>
                  <a:pt x="512673" y="114860"/>
                  <a:pt x="512673" y="256336"/>
                </a:cubicBezTo>
                <a:lnTo>
                  <a:pt x="512673" y="256336"/>
                </a:lnTo>
                <a:cubicBezTo>
                  <a:pt x="512673" y="397812"/>
                  <a:pt x="397812" y="512673"/>
                  <a:pt x="256336" y="512673"/>
                </a:cubicBezTo>
                <a:lnTo>
                  <a:pt x="256336" y="512673"/>
                </a:lnTo>
                <a:cubicBezTo>
                  <a:pt x="114860" y="512673"/>
                  <a:pt x="0" y="397812"/>
                  <a:pt x="0" y="256336"/>
                </a:cubicBezTo>
                <a:lnTo>
                  <a:pt x="0" y="256336"/>
                </a:lnTo>
                <a:cubicBezTo>
                  <a:pt x="0" y="114860"/>
                  <a:pt x="114860" y="0"/>
                  <a:pt x="256336" y="0"/>
                </a:cubicBez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712335" y="5735527"/>
            <a:ext cx="208273" cy="2563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4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185556" y="5623380"/>
            <a:ext cx="9716752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Inform </a:t>
            </a:r>
            <a:r>
              <a:rPr lang="en-US" sz="1009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(แจ้งให้ทราบ)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85556" y="5911758"/>
            <a:ext cx="9700731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แจ้งข้อมูลให้ stakeholders ทราบอย่างเดียว ไม่มีการรับฟังความคิดเห็น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0916626" y="5671443"/>
            <a:ext cx="793041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9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0916626" y="5863695"/>
            <a:ext cx="793041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009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ประชาสัมพันธ์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36442" y="6408410"/>
            <a:ext cx="11535138" cy="448589"/>
          </a:xfrm>
          <a:custGeom>
            <a:avLst/>
            <a:gdLst/>
            <a:ahLst/>
            <a:cxnLst/>
            <a:rect l="l" t="t" r="r" b="b"/>
            <a:pathLst>
              <a:path w="11535138" h="448589">
                <a:moveTo>
                  <a:pt x="0" y="0"/>
                </a:moveTo>
                <a:lnTo>
                  <a:pt x="11535138" y="0"/>
                </a:lnTo>
                <a:lnTo>
                  <a:pt x="11535138" y="448589"/>
                </a:lnTo>
                <a:lnTo>
                  <a:pt x="0" y="448589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336442" y="6408410"/>
            <a:ext cx="32042" cy="448589"/>
          </a:xfrm>
          <a:custGeom>
            <a:avLst/>
            <a:gdLst/>
            <a:ahLst/>
            <a:cxnLst/>
            <a:rect l="l" t="t" r="r" b="b"/>
            <a:pathLst>
              <a:path w="32042" h="448589">
                <a:moveTo>
                  <a:pt x="0" y="0"/>
                </a:moveTo>
                <a:lnTo>
                  <a:pt x="32042" y="0"/>
                </a:lnTo>
                <a:lnTo>
                  <a:pt x="32042" y="448589"/>
                </a:lnTo>
                <a:lnTo>
                  <a:pt x="0" y="448589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512673" y="6575027"/>
            <a:ext cx="96126" cy="128168"/>
          </a:xfrm>
          <a:custGeom>
            <a:avLst/>
            <a:gdLst/>
            <a:ahLst/>
            <a:cxnLst/>
            <a:rect l="l" t="t" r="r" b="b"/>
            <a:pathLst>
              <a:path w="96126" h="128168">
                <a:moveTo>
                  <a:pt x="53720" y="4356"/>
                </a:moveTo>
                <a:cubicBezTo>
                  <a:pt x="50591" y="1227"/>
                  <a:pt x="45510" y="1227"/>
                  <a:pt x="42381" y="4356"/>
                </a:cubicBezTo>
                <a:lnTo>
                  <a:pt x="2328" y="44408"/>
                </a:lnTo>
                <a:cubicBezTo>
                  <a:pt x="-801" y="47537"/>
                  <a:pt x="-801" y="52619"/>
                  <a:pt x="2328" y="55748"/>
                </a:cubicBezTo>
                <a:cubicBezTo>
                  <a:pt x="5457" y="58877"/>
                  <a:pt x="10539" y="58877"/>
                  <a:pt x="13668" y="55748"/>
                </a:cubicBezTo>
                <a:lnTo>
                  <a:pt x="40053" y="29364"/>
                </a:lnTo>
                <a:lnTo>
                  <a:pt x="40053" y="122160"/>
                </a:lnTo>
                <a:cubicBezTo>
                  <a:pt x="40053" y="126591"/>
                  <a:pt x="43632" y="130171"/>
                  <a:pt x="48063" y="130171"/>
                </a:cubicBezTo>
                <a:cubicBezTo>
                  <a:pt x="52494" y="130171"/>
                  <a:pt x="56074" y="126591"/>
                  <a:pt x="56074" y="122160"/>
                </a:cubicBezTo>
                <a:lnTo>
                  <a:pt x="56074" y="29364"/>
                </a:lnTo>
                <a:lnTo>
                  <a:pt x="82458" y="55748"/>
                </a:lnTo>
                <a:cubicBezTo>
                  <a:pt x="85587" y="58877"/>
                  <a:pt x="90669" y="58877"/>
                  <a:pt x="93798" y="55748"/>
                </a:cubicBezTo>
                <a:cubicBezTo>
                  <a:pt x="96927" y="52619"/>
                  <a:pt x="96927" y="47537"/>
                  <a:pt x="93798" y="44408"/>
                </a:cubicBezTo>
                <a:lnTo>
                  <a:pt x="53746" y="4356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81262" y="6536578"/>
            <a:ext cx="11126233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หลักการ:</a:t>
            </a:r>
            <a:r>
              <a:rPr lang="en-US" sz="1009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เลือกระดับการมีส่วนร่วมตามความสำคัญของ stakeholder และลักษณะของนโยบาย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8928" y="378928"/>
            <a:ext cx="1150993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kern="0" spc="119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CONFLICT MANAGEMENT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8928" y="682070"/>
            <a:ext cx="11661501" cy="454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8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Conflict &amp; Trade-offs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8928" y="1212569"/>
            <a:ext cx="11519403" cy="2652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3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ระบุและจัดการความขัดแย้งเชิงนโยบาย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8928" y="1629389"/>
            <a:ext cx="909427" cy="37893"/>
          </a:xfrm>
          <a:custGeom>
            <a:avLst/>
            <a:gdLst/>
            <a:ahLst/>
            <a:cxnLst/>
            <a:rect l="l" t="t" r="r" b="b"/>
            <a:pathLst>
              <a:path w="909427" h="37893">
                <a:moveTo>
                  <a:pt x="0" y="0"/>
                </a:moveTo>
                <a:lnTo>
                  <a:pt x="909427" y="0"/>
                </a:lnTo>
                <a:lnTo>
                  <a:pt x="909427" y="37893"/>
                </a:lnTo>
                <a:lnTo>
                  <a:pt x="0" y="37893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97874" y="1894639"/>
            <a:ext cx="5589184" cy="2121995"/>
          </a:xfrm>
          <a:custGeom>
            <a:avLst/>
            <a:gdLst/>
            <a:ahLst/>
            <a:cxnLst/>
            <a:rect l="l" t="t" r="r" b="b"/>
            <a:pathLst>
              <a:path w="5589184" h="2121995">
                <a:moveTo>
                  <a:pt x="0" y="0"/>
                </a:moveTo>
                <a:lnTo>
                  <a:pt x="5589184" y="0"/>
                </a:lnTo>
                <a:lnTo>
                  <a:pt x="5589184" y="2121995"/>
                </a:lnTo>
                <a:lnTo>
                  <a:pt x="0" y="2121995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397874" y="1894639"/>
            <a:ext cx="37893" cy="2121995"/>
          </a:xfrm>
          <a:custGeom>
            <a:avLst/>
            <a:gdLst/>
            <a:ahLst/>
            <a:cxnLst/>
            <a:rect l="l" t="t" r="r" b="b"/>
            <a:pathLst>
              <a:path w="37893" h="2121995">
                <a:moveTo>
                  <a:pt x="0" y="0"/>
                </a:moveTo>
                <a:lnTo>
                  <a:pt x="37893" y="0"/>
                </a:lnTo>
                <a:lnTo>
                  <a:pt x="37893" y="2121995"/>
                </a:lnTo>
                <a:lnTo>
                  <a:pt x="0" y="2121995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67860" y="2175051"/>
            <a:ext cx="189464" cy="189464"/>
          </a:xfrm>
          <a:custGeom>
            <a:avLst/>
            <a:gdLst/>
            <a:ahLst/>
            <a:cxnLst/>
            <a:rect l="l" t="t" r="r" b="b"/>
            <a:pathLst>
              <a:path w="189464" h="189464">
                <a:moveTo>
                  <a:pt x="94732" y="0"/>
                </a:moveTo>
                <a:cubicBezTo>
                  <a:pt x="100172" y="0"/>
                  <a:pt x="105167" y="2997"/>
                  <a:pt x="107758" y="7771"/>
                </a:cubicBezTo>
                <a:lnTo>
                  <a:pt x="187688" y="155790"/>
                </a:lnTo>
                <a:cubicBezTo>
                  <a:pt x="190167" y="160378"/>
                  <a:pt x="190056" y="165929"/>
                  <a:pt x="187392" y="170406"/>
                </a:cubicBezTo>
                <a:cubicBezTo>
                  <a:pt x="184727" y="174884"/>
                  <a:pt x="179880" y="177622"/>
                  <a:pt x="174662" y="177622"/>
                </a:cubicBezTo>
                <a:lnTo>
                  <a:pt x="14802" y="177622"/>
                </a:lnTo>
                <a:cubicBezTo>
                  <a:pt x="9584" y="177622"/>
                  <a:pt x="4774" y="174884"/>
                  <a:pt x="2072" y="170406"/>
                </a:cubicBezTo>
                <a:cubicBezTo>
                  <a:pt x="-629" y="165929"/>
                  <a:pt x="-703" y="160378"/>
                  <a:pt x="1776" y="155790"/>
                </a:cubicBezTo>
                <a:lnTo>
                  <a:pt x="81706" y="7771"/>
                </a:lnTo>
                <a:cubicBezTo>
                  <a:pt x="84297" y="2997"/>
                  <a:pt x="89292" y="0"/>
                  <a:pt x="94732" y="0"/>
                </a:cubicBezTo>
                <a:close/>
                <a:moveTo>
                  <a:pt x="94732" y="62168"/>
                </a:moveTo>
                <a:cubicBezTo>
                  <a:pt x="89810" y="62168"/>
                  <a:pt x="85851" y="66127"/>
                  <a:pt x="85851" y="71049"/>
                </a:cubicBezTo>
                <a:lnTo>
                  <a:pt x="85851" y="112494"/>
                </a:lnTo>
                <a:cubicBezTo>
                  <a:pt x="85851" y="117416"/>
                  <a:pt x="89810" y="121375"/>
                  <a:pt x="94732" y="121375"/>
                </a:cubicBezTo>
                <a:cubicBezTo>
                  <a:pt x="99654" y="121375"/>
                  <a:pt x="103613" y="117416"/>
                  <a:pt x="103613" y="112494"/>
                </a:cubicBezTo>
                <a:lnTo>
                  <a:pt x="103613" y="71049"/>
                </a:lnTo>
                <a:cubicBezTo>
                  <a:pt x="103613" y="66127"/>
                  <a:pt x="99654" y="62168"/>
                  <a:pt x="94732" y="62168"/>
                </a:cubicBezTo>
                <a:close/>
                <a:moveTo>
                  <a:pt x="104612" y="142098"/>
                </a:moveTo>
                <a:cubicBezTo>
                  <a:pt x="104837" y="138430"/>
                  <a:pt x="103008" y="134941"/>
                  <a:pt x="99864" y="133040"/>
                </a:cubicBezTo>
                <a:cubicBezTo>
                  <a:pt x="96720" y="131138"/>
                  <a:pt x="92781" y="131138"/>
                  <a:pt x="89637" y="133040"/>
                </a:cubicBezTo>
                <a:cubicBezTo>
                  <a:pt x="86493" y="134941"/>
                  <a:pt x="84664" y="138430"/>
                  <a:pt x="84889" y="142098"/>
                </a:cubicBezTo>
                <a:cubicBezTo>
                  <a:pt x="84664" y="145765"/>
                  <a:pt x="86493" y="149255"/>
                  <a:pt x="89637" y="151156"/>
                </a:cubicBezTo>
                <a:cubicBezTo>
                  <a:pt x="92781" y="153058"/>
                  <a:pt x="96720" y="153058"/>
                  <a:pt x="99864" y="151156"/>
                </a:cubicBezTo>
                <a:cubicBezTo>
                  <a:pt x="103008" y="149255"/>
                  <a:pt x="104837" y="145765"/>
                  <a:pt x="104612" y="14209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37537" y="2121995"/>
            <a:ext cx="4916897" cy="2652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2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แหล่งความขัดแย้ง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44177" y="2538816"/>
            <a:ext cx="519131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1. ผลประโยชน์ตรงกันข้าม</a:t>
            </a:r>
            <a:r>
              <a:rPr lang="en-US" sz="119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กลุ่มหนึ่งได้ประโยชน์ อีกกลุ่มเสียประโยชน์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44177" y="2879851"/>
            <a:ext cx="519131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2. ค่านิยมต่างกัน</a:t>
            </a:r>
            <a:r>
              <a:rPr lang="en-US" sz="119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มุมมองต่อปัญหาและทางแก้ไขไม่ตรงกัน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44177" y="3220886"/>
            <a:ext cx="519131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3. ข้อมูลไม่สอดคล้อง</a:t>
            </a:r>
            <a:r>
              <a:rPr lang="en-US" sz="119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มีข้อมูลหรือหลักฐานที่ขัดแย้งกัน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44177" y="3561921"/>
            <a:ext cx="519131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4. ความไม่ไว้วางใจ</a:t>
            </a:r>
            <a:r>
              <a:rPr lang="en-US" sz="119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ประวัติความสัมพันธ์ที่ไม่ดีในอดีต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229098" y="1894639"/>
            <a:ext cx="5589184" cy="2121995"/>
          </a:xfrm>
          <a:custGeom>
            <a:avLst/>
            <a:gdLst/>
            <a:ahLst/>
            <a:cxnLst/>
            <a:rect l="l" t="t" r="r" b="b"/>
            <a:pathLst>
              <a:path w="5589184" h="2121995">
                <a:moveTo>
                  <a:pt x="0" y="0"/>
                </a:moveTo>
                <a:lnTo>
                  <a:pt x="5589184" y="0"/>
                </a:lnTo>
                <a:lnTo>
                  <a:pt x="5589184" y="2121995"/>
                </a:lnTo>
                <a:lnTo>
                  <a:pt x="0" y="2121995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6229098" y="1894639"/>
            <a:ext cx="37893" cy="2121995"/>
          </a:xfrm>
          <a:custGeom>
            <a:avLst/>
            <a:gdLst/>
            <a:ahLst/>
            <a:cxnLst/>
            <a:rect l="l" t="t" r="r" b="b"/>
            <a:pathLst>
              <a:path w="37893" h="2121995">
                <a:moveTo>
                  <a:pt x="0" y="0"/>
                </a:moveTo>
                <a:lnTo>
                  <a:pt x="37893" y="0"/>
                </a:lnTo>
                <a:lnTo>
                  <a:pt x="37893" y="2121995"/>
                </a:lnTo>
                <a:lnTo>
                  <a:pt x="0" y="2121995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6475401" y="2175051"/>
            <a:ext cx="236830" cy="189464"/>
          </a:xfrm>
          <a:custGeom>
            <a:avLst/>
            <a:gdLst/>
            <a:ahLst/>
            <a:cxnLst/>
            <a:rect l="l" t="t" r="r" b="b"/>
            <a:pathLst>
              <a:path w="236830" h="189464">
                <a:moveTo>
                  <a:pt x="142098" y="11841"/>
                </a:moveTo>
                <a:lnTo>
                  <a:pt x="189464" y="11841"/>
                </a:lnTo>
                <a:cubicBezTo>
                  <a:pt x="196014" y="11841"/>
                  <a:pt x="201305" y="17133"/>
                  <a:pt x="201305" y="23683"/>
                </a:cubicBezTo>
                <a:cubicBezTo>
                  <a:pt x="201305" y="30233"/>
                  <a:pt x="196014" y="35524"/>
                  <a:pt x="189464" y="35524"/>
                </a:cubicBezTo>
                <a:lnTo>
                  <a:pt x="147427" y="35524"/>
                </a:lnTo>
                <a:cubicBezTo>
                  <a:pt x="145502" y="45072"/>
                  <a:pt x="138953" y="52954"/>
                  <a:pt x="130256" y="56728"/>
                </a:cubicBezTo>
                <a:lnTo>
                  <a:pt x="130256" y="165781"/>
                </a:lnTo>
                <a:lnTo>
                  <a:pt x="189464" y="165781"/>
                </a:lnTo>
                <a:cubicBezTo>
                  <a:pt x="196014" y="165781"/>
                  <a:pt x="201305" y="171073"/>
                  <a:pt x="201305" y="177622"/>
                </a:cubicBezTo>
                <a:cubicBezTo>
                  <a:pt x="201305" y="184172"/>
                  <a:pt x="196014" y="189464"/>
                  <a:pt x="189464" y="189464"/>
                </a:cubicBezTo>
                <a:lnTo>
                  <a:pt x="47366" y="189464"/>
                </a:lnTo>
                <a:cubicBezTo>
                  <a:pt x="40816" y="189464"/>
                  <a:pt x="35524" y="184172"/>
                  <a:pt x="35524" y="177622"/>
                </a:cubicBezTo>
                <a:cubicBezTo>
                  <a:pt x="35524" y="171073"/>
                  <a:pt x="40816" y="165781"/>
                  <a:pt x="47366" y="165781"/>
                </a:cubicBezTo>
                <a:lnTo>
                  <a:pt x="106573" y="165781"/>
                </a:lnTo>
                <a:lnTo>
                  <a:pt x="106573" y="56728"/>
                </a:lnTo>
                <a:cubicBezTo>
                  <a:pt x="97877" y="52917"/>
                  <a:pt x="91328" y="45035"/>
                  <a:pt x="89403" y="35524"/>
                </a:cubicBezTo>
                <a:lnTo>
                  <a:pt x="47366" y="35524"/>
                </a:lnTo>
                <a:cubicBezTo>
                  <a:pt x="40816" y="35524"/>
                  <a:pt x="35524" y="30233"/>
                  <a:pt x="35524" y="23683"/>
                </a:cubicBezTo>
                <a:cubicBezTo>
                  <a:pt x="35524" y="17133"/>
                  <a:pt x="40816" y="11841"/>
                  <a:pt x="47366" y="11841"/>
                </a:cubicBezTo>
                <a:lnTo>
                  <a:pt x="94732" y="11841"/>
                </a:lnTo>
                <a:cubicBezTo>
                  <a:pt x="100135" y="4663"/>
                  <a:pt x="108720" y="0"/>
                  <a:pt x="118415" y="0"/>
                </a:cubicBezTo>
                <a:cubicBezTo>
                  <a:pt x="128110" y="0"/>
                  <a:pt x="136695" y="4663"/>
                  <a:pt x="142098" y="11841"/>
                </a:cubicBezTo>
                <a:close/>
                <a:moveTo>
                  <a:pt x="162672" y="118415"/>
                </a:moveTo>
                <a:lnTo>
                  <a:pt x="216255" y="118415"/>
                </a:lnTo>
                <a:lnTo>
                  <a:pt x="189464" y="72455"/>
                </a:lnTo>
                <a:lnTo>
                  <a:pt x="162672" y="118415"/>
                </a:lnTo>
                <a:close/>
                <a:moveTo>
                  <a:pt x="189464" y="153939"/>
                </a:moveTo>
                <a:cubicBezTo>
                  <a:pt x="166188" y="153939"/>
                  <a:pt x="146834" y="141358"/>
                  <a:pt x="142838" y="124743"/>
                </a:cubicBezTo>
                <a:cubicBezTo>
                  <a:pt x="141876" y="120672"/>
                  <a:pt x="143208" y="116491"/>
                  <a:pt x="145317" y="112864"/>
                </a:cubicBezTo>
                <a:lnTo>
                  <a:pt x="180546" y="52473"/>
                </a:lnTo>
                <a:cubicBezTo>
                  <a:pt x="182396" y="49290"/>
                  <a:pt x="185800" y="47366"/>
                  <a:pt x="189464" y="47366"/>
                </a:cubicBezTo>
                <a:cubicBezTo>
                  <a:pt x="193127" y="47366"/>
                  <a:pt x="196532" y="49327"/>
                  <a:pt x="198382" y="52473"/>
                </a:cubicBezTo>
                <a:lnTo>
                  <a:pt x="233610" y="112864"/>
                </a:lnTo>
                <a:cubicBezTo>
                  <a:pt x="235720" y="116491"/>
                  <a:pt x="237052" y="120672"/>
                  <a:pt x="236090" y="124743"/>
                </a:cubicBezTo>
                <a:cubicBezTo>
                  <a:pt x="232093" y="141321"/>
                  <a:pt x="212740" y="153939"/>
                  <a:pt x="189464" y="153939"/>
                </a:cubicBezTo>
                <a:close/>
                <a:moveTo>
                  <a:pt x="46922" y="72455"/>
                </a:moveTo>
                <a:lnTo>
                  <a:pt x="20131" y="118415"/>
                </a:lnTo>
                <a:lnTo>
                  <a:pt x="73750" y="118415"/>
                </a:lnTo>
                <a:lnTo>
                  <a:pt x="46922" y="72455"/>
                </a:lnTo>
                <a:close/>
                <a:moveTo>
                  <a:pt x="333" y="124743"/>
                </a:moveTo>
                <a:cubicBezTo>
                  <a:pt x="-629" y="120672"/>
                  <a:pt x="703" y="116491"/>
                  <a:pt x="2812" y="112864"/>
                </a:cubicBezTo>
                <a:lnTo>
                  <a:pt x="38041" y="52473"/>
                </a:lnTo>
                <a:cubicBezTo>
                  <a:pt x="39891" y="49290"/>
                  <a:pt x="43295" y="47366"/>
                  <a:pt x="46959" y="47366"/>
                </a:cubicBezTo>
                <a:cubicBezTo>
                  <a:pt x="50622" y="47366"/>
                  <a:pt x="54027" y="49327"/>
                  <a:pt x="55877" y="52473"/>
                </a:cubicBezTo>
                <a:lnTo>
                  <a:pt x="91105" y="112864"/>
                </a:lnTo>
                <a:cubicBezTo>
                  <a:pt x="93215" y="116491"/>
                  <a:pt x="94547" y="120672"/>
                  <a:pt x="93585" y="124743"/>
                </a:cubicBezTo>
                <a:cubicBezTo>
                  <a:pt x="89588" y="141321"/>
                  <a:pt x="70235" y="153939"/>
                  <a:pt x="46959" y="153939"/>
                </a:cubicBezTo>
                <a:cubicBezTo>
                  <a:pt x="23683" y="153939"/>
                  <a:pt x="4330" y="141358"/>
                  <a:pt x="333" y="124743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768761" y="2121995"/>
            <a:ext cx="4916897" cy="2652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2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 Trade-offs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475401" y="2538816"/>
            <a:ext cx="519131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คุณภาพ vs ค่าใช้จ่าย</a:t>
            </a:r>
            <a:r>
              <a:rPr lang="en-US" sz="119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ผู้ป่วยต้องการบริการดี รัฐต้องการควบคุมงบ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475401" y="2879851"/>
            <a:ext cx="519131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การเข้าถึง vs ความยั่งยืน</a:t>
            </a:r>
            <a:r>
              <a:rPr lang="en-US" sz="119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ขยายสิทธิ์ vs ความสามารถในการจ่าย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475401" y="3220886"/>
            <a:ext cx="519131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ภาครัฐ vs ภาคเอกชน</a:t>
            </a:r>
            <a:r>
              <a:rPr lang="en-US" sz="119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บทบาทและผลประโยชน์ที่แตกต่าง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475401" y="3561921"/>
            <a:ext cx="519131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ระยะสั้น vs ระยะยาว</a:t>
            </a:r>
            <a:r>
              <a:rPr lang="en-US" sz="119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ผลลัพธ์ทันที vs ประโยชน์ในอนาคต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97874" y="4112108"/>
            <a:ext cx="11415198" cy="1932531"/>
          </a:xfrm>
          <a:custGeom>
            <a:avLst/>
            <a:gdLst/>
            <a:ahLst/>
            <a:cxnLst/>
            <a:rect l="l" t="t" r="r" b="b"/>
            <a:pathLst>
              <a:path w="11415198" h="1932531">
                <a:moveTo>
                  <a:pt x="0" y="0"/>
                </a:moveTo>
                <a:lnTo>
                  <a:pt x="11415198" y="0"/>
                </a:lnTo>
                <a:lnTo>
                  <a:pt x="11415198" y="1932531"/>
                </a:lnTo>
                <a:lnTo>
                  <a:pt x="0" y="1932531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397874" y="4112108"/>
            <a:ext cx="37893" cy="1932531"/>
          </a:xfrm>
          <a:custGeom>
            <a:avLst/>
            <a:gdLst/>
            <a:ahLst/>
            <a:cxnLst/>
            <a:rect l="l" t="t" r="r" b="b"/>
            <a:pathLst>
              <a:path w="37893" h="1932531">
                <a:moveTo>
                  <a:pt x="0" y="0"/>
                </a:moveTo>
                <a:lnTo>
                  <a:pt x="37893" y="0"/>
                </a:lnTo>
                <a:lnTo>
                  <a:pt x="37893" y="1932531"/>
                </a:lnTo>
                <a:lnTo>
                  <a:pt x="0" y="1932531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67860" y="4392520"/>
            <a:ext cx="189464" cy="189464"/>
          </a:xfrm>
          <a:custGeom>
            <a:avLst/>
            <a:gdLst/>
            <a:ahLst/>
            <a:cxnLst/>
            <a:rect l="l" t="t" r="r" b="b"/>
            <a:pathLst>
              <a:path w="189464" h="189464">
                <a:moveTo>
                  <a:pt x="49512" y="13433"/>
                </a:moveTo>
                <a:cubicBezTo>
                  <a:pt x="53546" y="16245"/>
                  <a:pt x="54508" y="21796"/>
                  <a:pt x="51696" y="25792"/>
                </a:cubicBezTo>
                <a:lnTo>
                  <a:pt x="30973" y="55396"/>
                </a:lnTo>
                <a:cubicBezTo>
                  <a:pt x="29456" y="57542"/>
                  <a:pt x="27087" y="58911"/>
                  <a:pt x="24460" y="59133"/>
                </a:cubicBezTo>
                <a:cubicBezTo>
                  <a:pt x="21833" y="59355"/>
                  <a:pt x="19242" y="58467"/>
                  <a:pt x="17392" y="56617"/>
                </a:cubicBezTo>
                <a:lnTo>
                  <a:pt x="2590" y="41815"/>
                </a:lnTo>
                <a:cubicBezTo>
                  <a:pt x="-851" y="38337"/>
                  <a:pt x="-851" y="32712"/>
                  <a:pt x="2590" y="29234"/>
                </a:cubicBezTo>
                <a:cubicBezTo>
                  <a:pt x="6032" y="25755"/>
                  <a:pt x="11693" y="25792"/>
                  <a:pt x="15172" y="29234"/>
                </a:cubicBezTo>
                <a:lnTo>
                  <a:pt x="22499" y="36561"/>
                </a:lnTo>
                <a:lnTo>
                  <a:pt x="37153" y="15616"/>
                </a:lnTo>
                <a:cubicBezTo>
                  <a:pt x="39965" y="11582"/>
                  <a:pt x="45516" y="10620"/>
                  <a:pt x="49512" y="13433"/>
                </a:cubicBezTo>
                <a:close/>
                <a:moveTo>
                  <a:pt x="49512" y="72640"/>
                </a:moveTo>
                <a:cubicBezTo>
                  <a:pt x="53546" y="75453"/>
                  <a:pt x="54508" y="81003"/>
                  <a:pt x="51696" y="85000"/>
                </a:cubicBezTo>
                <a:lnTo>
                  <a:pt x="30973" y="114603"/>
                </a:lnTo>
                <a:cubicBezTo>
                  <a:pt x="29456" y="116750"/>
                  <a:pt x="27087" y="118119"/>
                  <a:pt x="24460" y="118341"/>
                </a:cubicBezTo>
                <a:cubicBezTo>
                  <a:pt x="21833" y="118563"/>
                  <a:pt x="19242" y="117675"/>
                  <a:pt x="17392" y="115825"/>
                </a:cubicBezTo>
                <a:lnTo>
                  <a:pt x="2590" y="101023"/>
                </a:lnTo>
                <a:cubicBezTo>
                  <a:pt x="-888" y="97544"/>
                  <a:pt x="-888" y="91920"/>
                  <a:pt x="2590" y="88478"/>
                </a:cubicBezTo>
                <a:cubicBezTo>
                  <a:pt x="6069" y="85037"/>
                  <a:pt x="11693" y="85000"/>
                  <a:pt x="15135" y="88478"/>
                </a:cubicBezTo>
                <a:lnTo>
                  <a:pt x="22462" y="95805"/>
                </a:lnTo>
                <a:lnTo>
                  <a:pt x="37116" y="74860"/>
                </a:lnTo>
                <a:cubicBezTo>
                  <a:pt x="39928" y="70827"/>
                  <a:pt x="45479" y="69865"/>
                  <a:pt x="49475" y="72677"/>
                </a:cubicBezTo>
                <a:close/>
                <a:moveTo>
                  <a:pt x="82890" y="35524"/>
                </a:moveTo>
                <a:cubicBezTo>
                  <a:pt x="82890" y="28975"/>
                  <a:pt x="88182" y="23683"/>
                  <a:pt x="94732" y="23683"/>
                </a:cubicBezTo>
                <a:lnTo>
                  <a:pt x="177622" y="23683"/>
                </a:lnTo>
                <a:cubicBezTo>
                  <a:pt x="184172" y="23683"/>
                  <a:pt x="189464" y="28975"/>
                  <a:pt x="189464" y="35524"/>
                </a:cubicBezTo>
                <a:cubicBezTo>
                  <a:pt x="189464" y="42074"/>
                  <a:pt x="184172" y="47366"/>
                  <a:pt x="177622" y="47366"/>
                </a:cubicBezTo>
                <a:lnTo>
                  <a:pt x="94732" y="47366"/>
                </a:lnTo>
                <a:cubicBezTo>
                  <a:pt x="88182" y="47366"/>
                  <a:pt x="82890" y="42074"/>
                  <a:pt x="82890" y="35524"/>
                </a:cubicBezTo>
                <a:close/>
                <a:moveTo>
                  <a:pt x="82890" y="94732"/>
                </a:moveTo>
                <a:cubicBezTo>
                  <a:pt x="82890" y="88182"/>
                  <a:pt x="88182" y="82890"/>
                  <a:pt x="94732" y="82890"/>
                </a:cubicBezTo>
                <a:lnTo>
                  <a:pt x="177622" y="82890"/>
                </a:lnTo>
                <a:cubicBezTo>
                  <a:pt x="184172" y="82890"/>
                  <a:pt x="189464" y="88182"/>
                  <a:pt x="189464" y="94732"/>
                </a:cubicBezTo>
                <a:cubicBezTo>
                  <a:pt x="189464" y="101282"/>
                  <a:pt x="184172" y="106573"/>
                  <a:pt x="177622" y="106573"/>
                </a:cubicBezTo>
                <a:lnTo>
                  <a:pt x="94732" y="106573"/>
                </a:lnTo>
                <a:cubicBezTo>
                  <a:pt x="88182" y="106573"/>
                  <a:pt x="82890" y="101282"/>
                  <a:pt x="82890" y="94732"/>
                </a:cubicBezTo>
                <a:close/>
                <a:moveTo>
                  <a:pt x="59207" y="153939"/>
                </a:moveTo>
                <a:cubicBezTo>
                  <a:pt x="59207" y="147390"/>
                  <a:pt x="64499" y="142098"/>
                  <a:pt x="71049" y="142098"/>
                </a:cubicBezTo>
                <a:lnTo>
                  <a:pt x="177622" y="142098"/>
                </a:lnTo>
                <a:cubicBezTo>
                  <a:pt x="184172" y="142098"/>
                  <a:pt x="189464" y="147390"/>
                  <a:pt x="189464" y="153939"/>
                </a:cubicBezTo>
                <a:cubicBezTo>
                  <a:pt x="189464" y="160489"/>
                  <a:pt x="184172" y="165781"/>
                  <a:pt x="177622" y="165781"/>
                </a:cubicBezTo>
                <a:lnTo>
                  <a:pt x="71049" y="165781"/>
                </a:lnTo>
                <a:cubicBezTo>
                  <a:pt x="64499" y="165781"/>
                  <a:pt x="59207" y="160489"/>
                  <a:pt x="59207" y="153939"/>
                </a:cubicBezTo>
                <a:close/>
                <a:moveTo>
                  <a:pt x="23683" y="139138"/>
                </a:moveTo>
                <a:cubicBezTo>
                  <a:pt x="31852" y="139138"/>
                  <a:pt x="38485" y="145770"/>
                  <a:pt x="38485" y="153939"/>
                </a:cubicBezTo>
                <a:cubicBezTo>
                  <a:pt x="38485" y="162109"/>
                  <a:pt x="31852" y="168741"/>
                  <a:pt x="23683" y="168741"/>
                </a:cubicBezTo>
                <a:cubicBezTo>
                  <a:pt x="15514" y="168741"/>
                  <a:pt x="8881" y="162109"/>
                  <a:pt x="8881" y="153939"/>
                </a:cubicBezTo>
                <a:cubicBezTo>
                  <a:pt x="8881" y="145770"/>
                  <a:pt x="15514" y="139138"/>
                  <a:pt x="23683" y="1391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37537" y="4339464"/>
            <a:ext cx="10742911" cy="2652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2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วิธีการบริหารความขัดแย้ง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1689899" y="4756285"/>
            <a:ext cx="530499" cy="530499"/>
          </a:xfrm>
          <a:custGeom>
            <a:avLst/>
            <a:gdLst/>
            <a:ahLst/>
            <a:cxnLst/>
            <a:rect l="l" t="t" r="r" b="b"/>
            <a:pathLst>
              <a:path w="530499" h="530499">
                <a:moveTo>
                  <a:pt x="265249" y="0"/>
                </a:moveTo>
                <a:lnTo>
                  <a:pt x="265249" y="0"/>
                </a:lnTo>
                <a:cubicBezTo>
                  <a:pt x="411645" y="0"/>
                  <a:pt x="530499" y="118854"/>
                  <a:pt x="530499" y="265249"/>
                </a:cubicBezTo>
                <a:lnTo>
                  <a:pt x="530499" y="265249"/>
                </a:lnTo>
                <a:cubicBezTo>
                  <a:pt x="530499" y="411645"/>
                  <a:pt x="411645" y="530499"/>
                  <a:pt x="265249" y="530499"/>
                </a:cubicBezTo>
                <a:lnTo>
                  <a:pt x="265249" y="530499"/>
                </a:lnTo>
                <a:cubicBezTo>
                  <a:pt x="118854" y="530499"/>
                  <a:pt x="0" y="411645"/>
                  <a:pt x="0" y="265249"/>
                </a:cubicBezTo>
                <a:lnTo>
                  <a:pt x="0" y="265249"/>
                </a:lnTo>
                <a:cubicBezTo>
                  <a:pt x="0" y="118854"/>
                  <a:pt x="118854" y="0"/>
                  <a:pt x="265249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1848575" y="4926802"/>
            <a:ext cx="213147" cy="189464"/>
          </a:xfrm>
          <a:custGeom>
            <a:avLst/>
            <a:gdLst/>
            <a:ahLst/>
            <a:cxnLst/>
            <a:rect l="l" t="t" r="r" b="b"/>
            <a:pathLst>
              <a:path w="213147" h="189464">
                <a:moveTo>
                  <a:pt x="142098" y="53287"/>
                </a:moveTo>
                <a:cubicBezTo>
                  <a:pt x="142098" y="89255"/>
                  <a:pt x="110274" y="118415"/>
                  <a:pt x="71049" y="118415"/>
                </a:cubicBezTo>
                <a:cubicBezTo>
                  <a:pt x="61169" y="118415"/>
                  <a:pt x="51770" y="116565"/>
                  <a:pt x="43221" y="113234"/>
                </a:cubicBezTo>
                <a:lnTo>
                  <a:pt x="13026" y="129220"/>
                </a:lnTo>
                <a:cubicBezTo>
                  <a:pt x="9584" y="131034"/>
                  <a:pt x="5366" y="130404"/>
                  <a:pt x="2590" y="127666"/>
                </a:cubicBezTo>
                <a:cubicBezTo>
                  <a:pt x="-185" y="124928"/>
                  <a:pt x="-814" y="120672"/>
                  <a:pt x="1036" y="117231"/>
                </a:cubicBezTo>
                <a:lnTo>
                  <a:pt x="14210" y="92364"/>
                </a:lnTo>
                <a:cubicBezTo>
                  <a:pt x="5292" y="81484"/>
                  <a:pt x="0" y="67941"/>
                  <a:pt x="0" y="53287"/>
                </a:cubicBezTo>
                <a:cubicBezTo>
                  <a:pt x="0" y="17318"/>
                  <a:pt x="31824" y="-11841"/>
                  <a:pt x="71049" y="-11841"/>
                </a:cubicBezTo>
                <a:cubicBezTo>
                  <a:pt x="110274" y="-11841"/>
                  <a:pt x="142098" y="17318"/>
                  <a:pt x="142098" y="53287"/>
                </a:cubicBezTo>
                <a:close/>
                <a:moveTo>
                  <a:pt x="142098" y="189464"/>
                </a:moveTo>
                <a:cubicBezTo>
                  <a:pt x="107277" y="189464"/>
                  <a:pt x="78302" y="166484"/>
                  <a:pt x="72233" y="136177"/>
                </a:cubicBezTo>
                <a:cubicBezTo>
                  <a:pt x="116639" y="135622"/>
                  <a:pt x="155235" y="104020"/>
                  <a:pt x="159490" y="61169"/>
                </a:cubicBezTo>
                <a:cubicBezTo>
                  <a:pt x="190315" y="68274"/>
                  <a:pt x="213147" y="93844"/>
                  <a:pt x="213147" y="124336"/>
                </a:cubicBezTo>
                <a:cubicBezTo>
                  <a:pt x="213147" y="138990"/>
                  <a:pt x="207855" y="152533"/>
                  <a:pt x="198937" y="163413"/>
                </a:cubicBezTo>
                <a:lnTo>
                  <a:pt x="212111" y="188280"/>
                </a:lnTo>
                <a:cubicBezTo>
                  <a:pt x="213924" y="191721"/>
                  <a:pt x="213295" y="195940"/>
                  <a:pt x="210557" y="198715"/>
                </a:cubicBezTo>
                <a:cubicBezTo>
                  <a:pt x="207818" y="201490"/>
                  <a:pt x="203563" y="202119"/>
                  <a:pt x="200121" y="200269"/>
                </a:cubicBezTo>
                <a:lnTo>
                  <a:pt x="169925" y="184283"/>
                </a:lnTo>
                <a:cubicBezTo>
                  <a:pt x="161377" y="187614"/>
                  <a:pt x="151978" y="189464"/>
                  <a:pt x="142098" y="18946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06284" y="5400462"/>
            <a:ext cx="269986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3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ไต่สวนหาข้อเท็จจริง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11021" y="5627819"/>
            <a:ext cx="2690387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4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สร้างความเข้าใจร่วม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463414" y="4756285"/>
            <a:ext cx="530499" cy="530499"/>
          </a:xfrm>
          <a:custGeom>
            <a:avLst/>
            <a:gdLst/>
            <a:ahLst/>
            <a:cxnLst/>
            <a:rect l="l" t="t" r="r" b="b"/>
            <a:pathLst>
              <a:path w="530499" h="530499">
                <a:moveTo>
                  <a:pt x="265249" y="0"/>
                </a:moveTo>
                <a:lnTo>
                  <a:pt x="265249" y="0"/>
                </a:lnTo>
                <a:cubicBezTo>
                  <a:pt x="411645" y="0"/>
                  <a:pt x="530499" y="118854"/>
                  <a:pt x="530499" y="265249"/>
                </a:cubicBezTo>
                <a:lnTo>
                  <a:pt x="530499" y="265249"/>
                </a:lnTo>
                <a:cubicBezTo>
                  <a:pt x="530499" y="411645"/>
                  <a:pt x="411645" y="530499"/>
                  <a:pt x="265249" y="530499"/>
                </a:cubicBezTo>
                <a:lnTo>
                  <a:pt x="265249" y="530499"/>
                </a:lnTo>
                <a:cubicBezTo>
                  <a:pt x="118854" y="530499"/>
                  <a:pt x="0" y="411645"/>
                  <a:pt x="0" y="265249"/>
                </a:cubicBezTo>
                <a:lnTo>
                  <a:pt x="0" y="265249"/>
                </a:lnTo>
                <a:cubicBezTo>
                  <a:pt x="0" y="118854"/>
                  <a:pt x="118854" y="0"/>
                  <a:pt x="265249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4622090" y="4926802"/>
            <a:ext cx="213147" cy="189464"/>
          </a:xfrm>
          <a:custGeom>
            <a:avLst/>
            <a:gdLst/>
            <a:ahLst/>
            <a:cxnLst/>
            <a:rect l="l" t="t" r="r" b="b"/>
            <a:pathLst>
              <a:path w="213147" h="189464">
                <a:moveTo>
                  <a:pt x="99506" y="31528"/>
                </a:moveTo>
                <a:lnTo>
                  <a:pt x="56358" y="79486"/>
                </a:lnTo>
                <a:cubicBezTo>
                  <a:pt x="54656" y="81373"/>
                  <a:pt x="54730" y="84297"/>
                  <a:pt x="56543" y="86110"/>
                </a:cubicBezTo>
                <a:cubicBezTo>
                  <a:pt x="67830" y="97396"/>
                  <a:pt x="86147" y="97396"/>
                  <a:pt x="97433" y="86110"/>
                </a:cubicBezTo>
                <a:lnTo>
                  <a:pt x="109201" y="74342"/>
                </a:lnTo>
                <a:cubicBezTo>
                  <a:pt x="110755" y="72788"/>
                  <a:pt x="112716" y="71937"/>
                  <a:pt x="114714" y="71789"/>
                </a:cubicBezTo>
                <a:cubicBezTo>
                  <a:pt x="117231" y="71567"/>
                  <a:pt x="119821" y="72418"/>
                  <a:pt x="121745" y="74342"/>
                </a:cubicBezTo>
                <a:lnTo>
                  <a:pt x="187096" y="139138"/>
                </a:lnTo>
                <a:lnTo>
                  <a:pt x="213147" y="118415"/>
                </a:lnTo>
                <a:lnTo>
                  <a:pt x="213147" y="11841"/>
                </a:lnTo>
                <a:lnTo>
                  <a:pt x="171702" y="35524"/>
                </a:lnTo>
                <a:lnTo>
                  <a:pt x="162895" y="29641"/>
                </a:lnTo>
                <a:cubicBezTo>
                  <a:pt x="157048" y="25755"/>
                  <a:pt x="150202" y="23683"/>
                  <a:pt x="143171" y="23683"/>
                </a:cubicBezTo>
                <a:lnTo>
                  <a:pt x="117120" y="23683"/>
                </a:lnTo>
                <a:cubicBezTo>
                  <a:pt x="116713" y="23683"/>
                  <a:pt x="116269" y="23683"/>
                  <a:pt x="115862" y="23720"/>
                </a:cubicBezTo>
                <a:cubicBezTo>
                  <a:pt x="109608" y="24053"/>
                  <a:pt x="103724" y="26865"/>
                  <a:pt x="99506" y="31528"/>
                </a:cubicBezTo>
                <a:close/>
                <a:moveTo>
                  <a:pt x="43147" y="67608"/>
                </a:moveTo>
                <a:lnTo>
                  <a:pt x="82668" y="23683"/>
                </a:lnTo>
                <a:lnTo>
                  <a:pt x="68015" y="23683"/>
                </a:lnTo>
                <a:cubicBezTo>
                  <a:pt x="58578" y="23683"/>
                  <a:pt x="49549" y="27420"/>
                  <a:pt x="42888" y="34081"/>
                </a:cubicBezTo>
                <a:lnTo>
                  <a:pt x="41445" y="35524"/>
                </a:lnTo>
                <a:lnTo>
                  <a:pt x="0" y="11841"/>
                </a:lnTo>
                <a:lnTo>
                  <a:pt x="0" y="118415"/>
                </a:lnTo>
                <a:lnTo>
                  <a:pt x="57875" y="166632"/>
                </a:lnTo>
                <a:cubicBezTo>
                  <a:pt x="66386" y="173737"/>
                  <a:pt x="77118" y="177622"/>
                  <a:pt x="88182" y="177622"/>
                </a:cubicBezTo>
                <a:lnTo>
                  <a:pt x="93992" y="177622"/>
                </a:lnTo>
                <a:lnTo>
                  <a:pt x="91402" y="175032"/>
                </a:lnTo>
                <a:cubicBezTo>
                  <a:pt x="87923" y="171554"/>
                  <a:pt x="87923" y="165929"/>
                  <a:pt x="91402" y="162487"/>
                </a:cubicBezTo>
                <a:cubicBezTo>
                  <a:pt x="94880" y="159046"/>
                  <a:pt x="100505" y="159009"/>
                  <a:pt x="103946" y="162487"/>
                </a:cubicBezTo>
                <a:lnTo>
                  <a:pt x="119118" y="177659"/>
                </a:lnTo>
                <a:lnTo>
                  <a:pt x="122448" y="177659"/>
                </a:lnTo>
                <a:cubicBezTo>
                  <a:pt x="129516" y="177659"/>
                  <a:pt x="136436" y="176068"/>
                  <a:pt x="142727" y="173108"/>
                </a:cubicBezTo>
                <a:lnTo>
                  <a:pt x="132847" y="163191"/>
                </a:lnTo>
                <a:cubicBezTo>
                  <a:pt x="129368" y="159712"/>
                  <a:pt x="129368" y="154087"/>
                  <a:pt x="132847" y="150646"/>
                </a:cubicBezTo>
                <a:cubicBezTo>
                  <a:pt x="136325" y="147205"/>
                  <a:pt x="141950" y="147168"/>
                  <a:pt x="145391" y="150646"/>
                </a:cubicBezTo>
                <a:lnTo>
                  <a:pt x="157233" y="162487"/>
                </a:lnTo>
                <a:lnTo>
                  <a:pt x="163709" y="156012"/>
                </a:lnTo>
                <a:cubicBezTo>
                  <a:pt x="167002" y="152718"/>
                  <a:pt x="167964" y="147945"/>
                  <a:pt x="166521" y="143763"/>
                </a:cubicBezTo>
                <a:lnTo>
                  <a:pt x="115492" y="93141"/>
                </a:lnTo>
                <a:lnTo>
                  <a:pt x="109978" y="98654"/>
                </a:lnTo>
                <a:cubicBezTo>
                  <a:pt x="91735" y="116898"/>
                  <a:pt x="62205" y="116898"/>
                  <a:pt x="43962" y="98654"/>
                </a:cubicBezTo>
                <a:cubicBezTo>
                  <a:pt x="35450" y="90143"/>
                  <a:pt x="35117" y="76489"/>
                  <a:pt x="43147" y="6757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3379799" y="5400462"/>
            <a:ext cx="269986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3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เจรจาหาจุดร่วม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3384535" y="5627819"/>
            <a:ext cx="2690387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4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win-win solutions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236928" y="4756285"/>
            <a:ext cx="530499" cy="530499"/>
          </a:xfrm>
          <a:custGeom>
            <a:avLst/>
            <a:gdLst/>
            <a:ahLst/>
            <a:cxnLst/>
            <a:rect l="l" t="t" r="r" b="b"/>
            <a:pathLst>
              <a:path w="530499" h="530499">
                <a:moveTo>
                  <a:pt x="265249" y="0"/>
                </a:moveTo>
                <a:lnTo>
                  <a:pt x="265249" y="0"/>
                </a:lnTo>
                <a:cubicBezTo>
                  <a:pt x="411645" y="0"/>
                  <a:pt x="530499" y="118854"/>
                  <a:pt x="530499" y="265249"/>
                </a:cubicBezTo>
                <a:lnTo>
                  <a:pt x="530499" y="265249"/>
                </a:lnTo>
                <a:cubicBezTo>
                  <a:pt x="530499" y="411645"/>
                  <a:pt x="411645" y="530499"/>
                  <a:pt x="265249" y="530499"/>
                </a:cubicBezTo>
                <a:lnTo>
                  <a:pt x="265249" y="530499"/>
                </a:lnTo>
                <a:cubicBezTo>
                  <a:pt x="118854" y="530499"/>
                  <a:pt x="0" y="411645"/>
                  <a:pt x="0" y="265249"/>
                </a:cubicBezTo>
                <a:lnTo>
                  <a:pt x="0" y="265249"/>
                </a:lnTo>
                <a:cubicBezTo>
                  <a:pt x="0" y="118854"/>
                  <a:pt x="118854" y="0"/>
                  <a:pt x="265249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7395604" y="4926802"/>
            <a:ext cx="213147" cy="189464"/>
          </a:xfrm>
          <a:custGeom>
            <a:avLst/>
            <a:gdLst/>
            <a:ahLst/>
            <a:cxnLst/>
            <a:rect l="l" t="t" r="r" b="b"/>
            <a:pathLst>
              <a:path w="213147" h="189464">
                <a:moveTo>
                  <a:pt x="106573" y="11841"/>
                </a:moveTo>
                <a:cubicBezTo>
                  <a:pt x="76674" y="11841"/>
                  <a:pt x="52732" y="25459"/>
                  <a:pt x="35302" y="41667"/>
                </a:cubicBezTo>
                <a:cubicBezTo>
                  <a:pt x="17984" y="57764"/>
                  <a:pt x="6402" y="76970"/>
                  <a:pt x="888" y="90180"/>
                </a:cubicBezTo>
                <a:cubicBezTo>
                  <a:pt x="-333" y="93104"/>
                  <a:pt x="-333" y="96360"/>
                  <a:pt x="888" y="99284"/>
                </a:cubicBezTo>
                <a:cubicBezTo>
                  <a:pt x="6402" y="112494"/>
                  <a:pt x="17984" y="131737"/>
                  <a:pt x="35302" y="147797"/>
                </a:cubicBezTo>
                <a:cubicBezTo>
                  <a:pt x="52732" y="163968"/>
                  <a:pt x="76674" y="177622"/>
                  <a:pt x="106573" y="177622"/>
                </a:cubicBezTo>
                <a:cubicBezTo>
                  <a:pt x="136473" y="177622"/>
                  <a:pt x="160415" y="164005"/>
                  <a:pt x="177844" y="147797"/>
                </a:cubicBezTo>
                <a:cubicBezTo>
                  <a:pt x="195163" y="131700"/>
                  <a:pt x="206745" y="112494"/>
                  <a:pt x="212259" y="99284"/>
                </a:cubicBezTo>
                <a:cubicBezTo>
                  <a:pt x="213480" y="96360"/>
                  <a:pt x="213480" y="93104"/>
                  <a:pt x="212259" y="90180"/>
                </a:cubicBezTo>
                <a:cubicBezTo>
                  <a:pt x="206745" y="76970"/>
                  <a:pt x="195163" y="57727"/>
                  <a:pt x="177844" y="41667"/>
                </a:cubicBezTo>
                <a:cubicBezTo>
                  <a:pt x="160415" y="25496"/>
                  <a:pt x="136473" y="11841"/>
                  <a:pt x="106573" y="11841"/>
                </a:cubicBezTo>
                <a:close/>
                <a:moveTo>
                  <a:pt x="53287" y="94732"/>
                </a:moveTo>
                <a:cubicBezTo>
                  <a:pt x="53287" y="65322"/>
                  <a:pt x="77164" y="41445"/>
                  <a:pt x="106573" y="41445"/>
                </a:cubicBezTo>
                <a:cubicBezTo>
                  <a:pt x="135983" y="41445"/>
                  <a:pt x="159860" y="65322"/>
                  <a:pt x="159860" y="94732"/>
                </a:cubicBezTo>
                <a:cubicBezTo>
                  <a:pt x="159860" y="124142"/>
                  <a:pt x="135983" y="148019"/>
                  <a:pt x="106573" y="148019"/>
                </a:cubicBezTo>
                <a:cubicBezTo>
                  <a:pt x="77164" y="148019"/>
                  <a:pt x="53287" y="124142"/>
                  <a:pt x="53287" y="94732"/>
                </a:cubicBezTo>
                <a:close/>
                <a:moveTo>
                  <a:pt x="106573" y="71049"/>
                </a:moveTo>
                <a:cubicBezTo>
                  <a:pt x="106573" y="84112"/>
                  <a:pt x="95953" y="94732"/>
                  <a:pt x="82890" y="94732"/>
                </a:cubicBezTo>
                <a:cubicBezTo>
                  <a:pt x="78635" y="94732"/>
                  <a:pt x="74638" y="93622"/>
                  <a:pt x="71160" y="91624"/>
                </a:cubicBezTo>
                <a:cubicBezTo>
                  <a:pt x="70790" y="95657"/>
                  <a:pt x="71123" y="99802"/>
                  <a:pt x="72233" y="103909"/>
                </a:cubicBezTo>
                <a:cubicBezTo>
                  <a:pt x="77303" y="122855"/>
                  <a:pt x="96804" y="134105"/>
                  <a:pt x="115751" y="129035"/>
                </a:cubicBezTo>
                <a:cubicBezTo>
                  <a:pt x="134697" y="123966"/>
                  <a:pt x="145946" y="104464"/>
                  <a:pt x="140877" y="85518"/>
                </a:cubicBezTo>
                <a:cubicBezTo>
                  <a:pt x="136362" y="68607"/>
                  <a:pt x="120339" y="57838"/>
                  <a:pt x="103465" y="59318"/>
                </a:cubicBezTo>
                <a:cubicBezTo>
                  <a:pt x="105426" y="62760"/>
                  <a:pt x="106573" y="66756"/>
                  <a:pt x="106573" y="7104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153313" y="5400462"/>
            <a:ext cx="269986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3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โปร่งใส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158049" y="5627819"/>
            <a:ext cx="2690387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4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เปิดเผยข้อมูล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0010442" y="4756285"/>
            <a:ext cx="530499" cy="530499"/>
          </a:xfrm>
          <a:custGeom>
            <a:avLst/>
            <a:gdLst/>
            <a:ahLst/>
            <a:cxnLst/>
            <a:rect l="l" t="t" r="r" b="b"/>
            <a:pathLst>
              <a:path w="530499" h="530499">
                <a:moveTo>
                  <a:pt x="265249" y="0"/>
                </a:moveTo>
                <a:lnTo>
                  <a:pt x="265249" y="0"/>
                </a:lnTo>
                <a:cubicBezTo>
                  <a:pt x="411645" y="0"/>
                  <a:pt x="530499" y="118854"/>
                  <a:pt x="530499" y="265249"/>
                </a:cubicBezTo>
                <a:lnTo>
                  <a:pt x="530499" y="265249"/>
                </a:lnTo>
                <a:cubicBezTo>
                  <a:pt x="530499" y="411645"/>
                  <a:pt x="411645" y="530499"/>
                  <a:pt x="265249" y="530499"/>
                </a:cubicBezTo>
                <a:lnTo>
                  <a:pt x="265249" y="530499"/>
                </a:lnTo>
                <a:cubicBezTo>
                  <a:pt x="118854" y="530499"/>
                  <a:pt x="0" y="411645"/>
                  <a:pt x="0" y="265249"/>
                </a:cubicBezTo>
                <a:lnTo>
                  <a:pt x="0" y="265249"/>
                </a:lnTo>
                <a:cubicBezTo>
                  <a:pt x="0" y="118854"/>
                  <a:pt x="118854" y="0"/>
                  <a:pt x="265249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10169118" y="4926802"/>
            <a:ext cx="213147" cy="189464"/>
          </a:xfrm>
          <a:custGeom>
            <a:avLst/>
            <a:gdLst/>
            <a:ahLst/>
            <a:cxnLst/>
            <a:rect l="l" t="t" r="r" b="b"/>
            <a:pathLst>
              <a:path w="213147" h="189464">
                <a:moveTo>
                  <a:pt x="23683" y="47366"/>
                </a:moveTo>
                <a:cubicBezTo>
                  <a:pt x="23683" y="24492"/>
                  <a:pt x="42254" y="5921"/>
                  <a:pt x="65128" y="5921"/>
                </a:cubicBezTo>
                <a:cubicBezTo>
                  <a:pt x="88002" y="5921"/>
                  <a:pt x="106573" y="24492"/>
                  <a:pt x="106573" y="47366"/>
                </a:cubicBezTo>
                <a:cubicBezTo>
                  <a:pt x="106573" y="70240"/>
                  <a:pt x="88002" y="88811"/>
                  <a:pt x="65128" y="88811"/>
                </a:cubicBezTo>
                <a:cubicBezTo>
                  <a:pt x="42254" y="88811"/>
                  <a:pt x="23683" y="70240"/>
                  <a:pt x="23683" y="47366"/>
                </a:cubicBezTo>
                <a:close/>
                <a:moveTo>
                  <a:pt x="0" y="171702"/>
                </a:moveTo>
                <a:cubicBezTo>
                  <a:pt x="0" y="135733"/>
                  <a:pt x="29160" y="106573"/>
                  <a:pt x="65128" y="106573"/>
                </a:cubicBezTo>
                <a:cubicBezTo>
                  <a:pt x="101097" y="106573"/>
                  <a:pt x="130256" y="135733"/>
                  <a:pt x="130256" y="171702"/>
                </a:cubicBezTo>
                <a:lnTo>
                  <a:pt x="130256" y="173922"/>
                </a:lnTo>
                <a:cubicBezTo>
                  <a:pt x="130256" y="182507"/>
                  <a:pt x="123300" y="189464"/>
                  <a:pt x="114714" y="189464"/>
                </a:cubicBezTo>
                <a:lnTo>
                  <a:pt x="15542" y="189464"/>
                </a:lnTo>
                <a:cubicBezTo>
                  <a:pt x="6957" y="189464"/>
                  <a:pt x="0" y="182507"/>
                  <a:pt x="0" y="173922"/>
                </a:cubicBezTo>
                <a:lnTo>
                  <a:pt x="0" y="171702"/>
                </a:lnTo>
                <a:close/>
                <a:moveTo>
                  <a:pt x="159860" y="23683"/>
                </a:moveTo>
                <a:cubicBezTo>
                  <a:pt x="179467" y="23683"/>
                  <a:pt x="195385" y="39601"/>
                  <a:pt x="195385" y="59207"/>
                </a:cubicBezTo>
                <a:cubicBezTo>
                  <a:pt x="195385" y="78814"/>
                  <a:pt x="179467" y="94732"/>
                  <a:pt x="159860" y="94732"/>
                </a:cubicBezTo>
                <a:cubicBezTo>
                  <a:pt x="140254" y="94732"/>
                  <a:pt x="124336" y="78814"/>
                  <a:pt x="124336" y="59207"/>
                </a:cubicBezTo>
                <a:cubicBezTo>
                  <a:pt x="124336" y="39601"/>
                  <a:pt x="140254" y="23683"/>
                  <a:pt x="159860" y="23683"/>
                </a:cubicBezTo>
                <a:close/>
                <a:moveTo>
                  <a:pt x="159860" y="112494"/>
                </a:moveTo>
                <a:cubicBezTo>
                  <a:pt x="189279" y="112494"/>
                  <a:pt x="213147" y="136362"/>
                  <a:pt x="213147" y="165781"/>
                </a:cubicBezTo>
                <a:lnTo>
                  <a:pt x="213147" y="174070"/>
                </a:lnTo>
                <a:cubicBezTo>
                  <a:pt x="213147" y="182581"/>
                  <a:pt x="206264" y="189464"/>
                  <a:pt x="197753" y="189464"/>
                </a:cubicBezTo>
                <a:lnTo>
                  <a:pt x="144170" y="189464"/>
                </a:lnTo>
                <a:cubicBezTo>
                  <a:pt x="146612" y="184838"/>
                  <a:pt x="148019" y="179547"/>
                  <a:pt x="148019" y="173922"/>
                </a:cubicBezTo>
                <a:lnTo>
                  <a:pt x="148019" y="171702"/>
                </a:lnTo>
                <a:cubicBezTo>
                  <a:pt x="148019" y="152644"/>
                  <a:pt x="141580" y="135104"/>
                  <a:pt x="130811" y="121116"/>
                </a:cubicBezTo>
                <a:cubicBezTo>
                  <a:pt x="139175" y="115677"/>
                  <a:pt x="149166" y="112494"/>
                  <a:pt x="159860" y="11249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8926827" y="5400462"/>
            <a:ext cx="269986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3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สร้างความไว้วางใจ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931564" y="5627819"/>
            <a:ext cx="2690387" cy="1894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4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ผ่านการทำงานร่วม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97874" y="6196210"/>
            <a:ext cx="11415198" cy="530499"/>
          </a:xfrm>
          <a:custGeom>
            <a:avLst/>
            <a:gdLst/>
            <a:ahLst/>
            <a:cxnLst/>
            <a:rect l="l" t="t" r="r" b="b"/>
            <a:pathLst>
              <a:path w="11415198" h="530499">
                <a:moveTo>
                  <a:pt x="0" y="0"/>
                </a:moveTo>
                <a:lnTo>
                  <a:pt x="11415198" y="0"/>
                </a:lnTo>
                <a:lnTo>
                  <a:pt x="11415198" y="530499"/>
                </a:lnTo>
                <a:lnTo>
                  <a:pt x="0" y="530499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397874" y="6196210"/>
            <a:ext cx="37893" cy="530499"/>
          </a:xfrm>
          <a:custGeom>
            <a:avLst/>
            <a:gdLst/>
            <a:ahLst/>
            <a:cxnLst/>
            <a:rect l="l" t="t" r="r" b="b"/>
            <a:pathLst>
              <a:path w="37893" h="530499">
                <a:moveTo>
                  <a:pt x="0" y="0"/>
                </a:moveTo>
                <a:lnTo>
                  <a:pt x="37893" y="0"/>
                </a:lnTo>
                <a:lnTo>
                  <a:pt x="37893" y="530499"/>
                </a:lnTo>
                <a:lnTo>
                  <a:pt x="0" y="530499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587338" y="6393251"/>
            <a:ext cx="151571" cy="151571"/>
          </a:xfrm>
          <a:custGeom>
            <a:avLst/>
            <a:gdLst/>
            <a:ahLst/>
            <a:cxnLst/>
            <a:rect l="l" t="t" r="r" b="b"/>
            <a:pathLst>
              <a:path w="151571" h="151571">
                <a:moveTo>
                  <a:pt x="75786" y="151571"/>
                </a:moveTo>
                <a:cubicBezTo>
                  <a:pt x="117613" y="151571"/>
                  <a:pt x="151571" y="117613"/>
                  <a:pt x="151571" y="75786"/>
                </a:cubicBezTo>
                <a:cubicBezTo>
                  <a:pt x="151571" y="33958"/>
                  <a:pt x="117613" y="0"/>
                  <a:pt x="75786" y="0"/>
                </a:cubicBezTo>
                <a:cubicBezTo>
                  <a:pt x="33958" y="0"/>
                  <a:pt x="0" y="33958"/>
                  <a:pt x="0" y="75786"/>
                </a:cubicBezTo>
                <a:cubicBezTo>
                  <a:pt x="0" y="117613"/>
                  <a:pt x="33958" y="151571"/>
                  <a:pt x="75786" y="151571"/>
                </a:cubicBezTo>
                <a:close/>
                <a:moveTo>
                  <a:pt x="66312" y="47366"/>
                </a:moveTo>
                <a:cubicBezTo>
                  <a:pt x="66312" y="42138"/>
                  <a:pt x="70557" y="37893"/>
                  <a:pt x="75786" y="37893"/>
                </a:cubicBezTo>
                <a:cubicBezTo>
                  <a:pt x="81014" y="37893"/>
                  <a:pt x="85259" y="42138"/>
                  <a:pt x="85259" y="47366"/>
                </a:cubicBezTo>
                <a:cubicBezTo>
                  <a:pt x="85259" y="52594"/>
                  <a:pt x="81014" y="56839"/>
                  <a:pt x="75786" y="56839"/>
                </a:cubicBezTo>
                <a:cubicBezTo>
                  <a:pt x="70557" y="56839"/>
                  <a:pt x="66312" y="52594"/>
                  <a:pt x="66312" y="47366"/>
                </a:cubicBezTo>
                <a:close/>
                <a:moveTo>
                  <a:pt x="63944" y="66312"/>
                </a:moveTo>
                <a:lnTo>
                  <a:pt x="78154" y="66312"/>
                </a:lnTo>
                <a:cubicBezTo>
                  <a:pt x="82091" y="66312"/>
                  <a:pt x="85259" y="69480"/>
                  <a:pt x="85259" y="73417"/>
                </a:cubicBezTo>
                <a:lnTo>
                  <a:pt x="85259" y="99469"/>
                </a:lnTo>
                <a:lnTo>
                  <a:pt x="87627" y="99469"/>
                </a:lnTo>
                <a:cubicBezTo>
                  <a:pt x="91564" y="99469"/>
                  <a:pt x="94732" y="102636"/>
                  <a:pt x="94732" y="106573"/>
                </a:cubicBezTo>
                <a:cubicBezTo>
                  <a:pt x="94732" y="110511"/>
                  <a:pt x="91564" y="113678"/>
                  <a:pt x="87627" y="113678"/>
                </a:cubicBezTo>
                <a:lnTo>
                  <a:pt x="63944" y="113678"/>
                </a:lnTo>
                <a:cubicBezTo>
                  <a:pt x="60007" y="113678"/>
                  <a:pt x="56839" y="110511"/>
                  <a:pt x="56839" y="106573"/>
                </a:cubicBezTo>
                <a:cubicBezTo>
                  <a:pt x="56839" y="102636"/>
                  <a:pt x="60007" y="99469"/>
                  <a:pt x="63944" y="99469"/>
                </a:cubicBezTo>
                <a:lnTo>
                  <a:pt x="71049" y="99469"/>
                </a:lnTo>
                <a:lnTo>
                  <a:pt x="71049" y="80522"/>
                </a:lnTo>
                <a:lnTo>
                  <a:pt x="63944" y="80522"/>
                </a:lnTo>
                <a:cubicBezTo>
                  <a:pt x="60007" y="80522"/>
                  <a:pt x="56839" y="77355"/>
                  <a:pt x="56839" y="73417"/>
                </a:cubicBezTo>
                <a:cubicBezTo>
                  <a:pt x="56839" y="69480"/>
                  <a:pt x="60007" y="66312"/>
                  <a:pt x="63944" y="66312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814385" y="6347781"/>
            <a:ext cx="10922901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หลักสำคัญ:</a:t>
            </a:r>
            <a:r>
              <a:rPr lang="en-US" sz="1193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ความขัดแย้งไม่ใช่เรื่องเลวร้ายเสมอไป หากจัดการอย่างโปร่งใสและเป็นธรรม อาจนำไปสู่นโยบายที่ดีกว่า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9813" y="379813"/>
            <a:ext cx="11508336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kern="0" spc="12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CASE STUDY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9813" y="683664"/>
            <a:ext cx="11660262" cy="4557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89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UCS Stakeholder Matrix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9813" y="1215402"/>
            <a:ext cx="11517832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6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กรณีศึกษาระบบหลักประกันสุขภาพถ้วนหน้า (UCS)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9813" y="1633196"/>
            <a:ext cx="911551" cy="37981"/>
          </a:xfrm>
          <a:custGeom>
            <a:avLst/>
            <a:gdLst/>
            <a:ahLst/>
            <a:cxnLst/>
            <a:rect l="l" t="t" r="r" b="b"/>
            <a:pathLst>
              <a:path w="911551" h="37981">
                <a:moveTo>
                  <a:pt x="0" y="0"/>
                </a:moveTo>
                <a:lnTo>
                  <a:pt x="911551" y="0"/>
                </a:lnTo>
                <a:lnTo>
                  <a:pt x="911551" y="37981"/>
                </a:lnTo>
                <a:lnTo>
                  <a:pt x="0" y="37981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79813" y="1899065"/>
            <a:ext cx="11432374" cy="4272897"/>
          </a:xfrm>
          <a:custGeom>
            <a:avLst/>
            <a:gdLst/>
            <a:ahLst/>
            <a:cxnLst/>
            <a:rect l="l" t="t" r="r" b="b"/>
            <a:pathLst>
              <a:path w="11432374" h="4272897">
                <a:moveTo>
                  <a:pt x="0" y="0"/>
                </a:moveTo>
                <a:lnTo>
                  <a:pt x="11432374" y="0"/>
                </a:lnTo>
                <a:lnTo>
                  <a:pt x="11432374" y="4272897"/>
                </a:lnTo>
                <a:lnTo>
                  <a:pt x="0" y="4272897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3922"/>
            </a:srgbClr>
          </a:solidFill>
          <a:ln/>
        </p:spPr>
        <p:txBody>
          <a:bodyPr/>
          <a:lstStyle/>
          <a:p>
            <a:endParaRPr lang="en-US"/>
          </a:p>
        </p:txBody>
      </p:sp>
      <p:graphicFrame>
        <p:nvGraphicFramePr>
          <p:cNvPr id="15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07701" y="2126953"/>
          <a:ext cx="10976599" cy="3817121"/>
        </p:xfrm>
        <a:graphic>
          <a:graphicData uri="http://schemas.openxmlformats.org/drawingml/2006/table">
            <a:tbl>
              <a:tblPr/>
              <a:tblGrid>
                <a:gridCol w="24899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31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85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109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5303"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Stakeholder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Interest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Influence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Position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Strategy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5303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กระทรวงสาธารณสุข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Support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Manage Closely - ผู้ดำเนินการหลัก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5303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สปสช.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Support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Manage Closely - ผู้จัดการกองทุน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5303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รพ.เอกชน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Med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Neutral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Involve - ต้องการความร่วมมือ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5303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ผู้ป่วย/ประชาชน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Low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Support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Keep Informed - ผู้รับบริการ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303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ภาคธุรกิจประกัน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Med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Med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Oppose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Monitor - กระทบธุรกิจ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5303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ภาคประชาสังคม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Med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Low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Support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Keep Informed - ผู้ติดตาม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1925" marR="151925" marT="151925" marB="15192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Shape 5"/>
          <p:cNvSpPr/>
          <p:nvPr/>
        </p:nvSpPr>
        <p:spPr>
          <a:xfrm>
            <a:off x="398804" y="6320095"/>
            <a:ext cx="11413383" cy="531738"/>
          </a:xfrm>
          <a:custGeom>
            <a:avLst/>
            <a:gdLst/>
            <a:ahLst/>
            <a:cxnLst/>
            <a:rect l="l" t="t" r="r" b="b"/>
            <a:pathLst>
              <a:path w="11413383" h="531738">
                <a:moveTo>
                  <a:pt x="0" y="0"/>
                </a:moveTo>
                <a:lnTo>
                  <a:pt x="11413383" y="0"/>
                </a:lnTo>
                <a:lnTo>
                  <a:pt x="11413383" y="531738"/>
                </a:lnTo>
                <a:lnTo>
                  <a:pt x="0" y="531738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398804" y="6320095"/>
            <a:ext cx="37981" cy="531738"/>
          </a:xfrm>
          <a:custGeom>
            <a:avLst/>
            <a:gdLst/>
            <a:ahLst/>
            <a:cxnLst/>
            <a:rect l="l" t="t" r="r" b="b"/>
            <a:pathLst>
              <a:path w="37981" h="531738">
                <a:moveTo>
                  <a:pt x="0" y="0"/>
                </a:moveTo>
                <a:lnTo>
                  <a:pt x="37981" y="0"/>
                </a:lnTo>
                <a:lnTo>
                  <a:pt x="37981" y="531738"/>
                </a:lnTo>
                <a:lnTo>
                  <a:pt x="0" y="531738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607701" y="6517596"/>
            <a:ext cx="113944" cy="151925"/>
          </a:xfrm>
          <a:custGeom>
            <a:avLst/>
            <a:gdLst/>
            <a:ahLst/>
            <a:cxnLst/>
            <a:rect l="l" t="t" r="r" b="b"/>
            <a:pathLst>
              <a:path w="113944" h="151925">
                <a:moveTo>
                  <a:pt x="86912" y="113944"/>
                </a:moveTo>
                <a:cubicBezTo>
                  <a:pt x="89078" y="107327"/>
                  <a:pt x="93410" y="101333"/>
                  <a:pt x="98306" y="96170"/>
                </a:cubicBezTo>
                <a:cubicBezTo>
                  <a:pt x="108009" y="85962"/>
                  <a:pt x="113944" y="72164"/>
                  <a:pt x="113944" y="56972"/>
                </a:cubicBezTo>
                <a:cubicBezTo>
                  <a:pt x="113944" y="25519"/>
                  <a:pt x="88425" y="0"/>
                  <a:pt x="56972" y="0"/>
                </a:cubicBezTo>
                <a:cubicBezTo>
                  <a:pt x="25519" y="0"/>
                  <a:pt x="0" y="25519"/>
                  <a:pt x="0" y="56972"/>
                </a:cubicBezTo>
                <a:cubicBezTo>
                  <a:pt x="0" y="72164"/>
                  <a:pt x="5935" y="85962"/>
                  <a:pt x="15638" y="96170"/>
                </a:cubicBezTo>
                <a:cubicBezTo>
                  <a:pt x="20534" y="101333"/>
                  <a:pt x="24896" y="107327"/>
                  <a:pt x="27032" y="113944"/>
                </a:cubicBezTo>
                <a:lnTo>
                  <a:pt x="86882" y="113944"/>
                </a:lnTo>
                <a:close/>
                <a:moveTo>
                  <a:pt x="85458" y="128187"/>
                </a:moveTo>
                <a:lnTo>
                  <a:pt x="28486" y="128187"/>
                </a:lnTo>
                <a:lnTo>
                  <a:pt x="28486" y="132935"/>
                </a:lnTo>
                <a:cubicBezTo>
                  <a:pt x="28486" y="146050"/>
                  <a:pt x="39109" y="156673"/>
                  <a:pt x="52224" y="156673"/>
                </a:cubicBezTo>
                <a:lnTo>
                  <a:pt x="61720" y="156673"/>
                </a:lnTo>
                <a:cubicBezTo>
                  <a:pt x="74835" y="156673"/>
                  <a:pt x="85458" y="146050"/>
                  <a:pt x="85458" y="132935"/>
                </a:cubicBezTo>
                <a:lnTo>
                  <a:pt x="85458" y="128187"/>
                </a:lnTo>
                <a:close/>
                <a:moveTo>
                  <a:pt x="54598" y="33234"/>
                </a:moveTo>
                <a:cubicBezTo>
                  <a:pt x="42788" y="33234"/>
                  <a:pt x="33234" y="42788"/>
                  <a:pt x="33234" y="54598"/>
                </a:cubicBezTo>
                <a:cubicBezTo>
                  <a:pt x="33234" y="58545"/>
                  <a:pt x="30059" y="61720"/>
                  <a:pt x="26112" y="61720"/>
                </a:cubicBezTo>
                <a:cubicBezTo>
                  <a:pt x="22166" y="61720"/>
                  <a:pt x="18991" y="58545"/>
                  <a:pt x="18991" y="54598"/>
                </a:cubicBezTo>
                <a:cubicBezTo>
                  <a:pt x="18991" y="34925"/>
                  <a:pt x="34925" y="18991"/>
                  <a:pt x="54598" y="18991"/>
                </a:cubicBezTo>
                <a:cubicBezTo>
                  <a:pt x="58545" y="18991"/>
                  <a:pt x="61720" y="22166"/>
                  <a:pt x="61720" y="26112"/>
                </a:cubicBezTo>
                <a:cubicBezTo>
                  <a:pt x="61720" y="30059"/>
                  <a:pt x="58545" y="33234"/>
                  <a:pt x="54598" y="33234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816421" y="6472021"/>
            <a:ext cx="10919804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บทเรียน:</a:t>
            </a:r>
            <a:r>
              <a:rPr lang="en-US" sz="1196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UCS สำเร็จเพราะจัดการกลุ่ม High Power/High Interest ได้ดี และสร้างความเข้าใจกับประชาชน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kern="0" spc="1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CASE STUDY VISUALIZATION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723904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Power/Interest Grid ของ UCS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7500" y="622297"/>
            <a:ext cx="762000" cy="31750"/>
          </a:xfrm>
          <a:custGeom>
            <a:avLst/>
            <a:gdLst/>
            <a:ahLst/>
            <a:cxnLst/>
            <a:rect l="l" t="t" r="r" b="b"/>
            <a:pathLst>
              <a:path w="762000" h="31750">
                <a:moveTo>
                  <a:pt x="0" y="0"/>
                </a:moveTo>
                <a:lnTo>
                  <a:pt x="762000" y="0"/>
                </a:lnTo>
                <a:lnTo>
                  <a:pt x="762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0" descr="https://kimi-img.moonshot.cn/pub/slides/26-02-19-10:12:33-d6b7348pe77npg9honj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70643" y="853329"/>
            <a:ext cx="6731000" cy="5969000"/>
          </a:xfrm>
          <a:prstGeom prst="roundRect">
            <a:avLst>
              <a:gd name="adj" fmla="val 0"/>
            </a:avLst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D9C22C7B-C78C-D28B-4A4F-0D059D895801}"/>
              </a:ext>
            </a:extLst>
          </p:cNvPr>
          <p:cNvGrpSpPr/>
          <p:nvPr/>
        </p:nvGrpSpPr>
        <p:grpSpPr>
          <a:xfrm>
            <a:off x="8262039" y="1000595"/>
            <a:ext cx="2452688" cy="5556250"/>
            <a:chOff x="9350375" y="844547"/>
            <a:chExt cx="2524125" cy="5969000"/>
          </a:xfrm>
        </p:grpSpPr>
        <p:sp>
          <p:nvSpPr>
            <p:cNvPr id="6" name="Shape 3"/>
            <p:cNvSpPr/>
            <p:nvPr/>
          </p:nvSpPr>
          <p:spPr>
            <a:xfrm>
              <a:off x="9350375" y="844547"/>
              <a:ext cx="2524125" cy="1397000"/>
            </a:xfrm>
            <a:custGeom>
              <a:avLst/>
              <a:gdLst/>
              <a:ahLst/>
              <a:cxnLst/>
              <a:rect l="l" t="t" r="r" b="b"/>
              <a:pathLst>
                <a:path w="2524125" h="1397000">
                  <a:moveTo>
                    <a:pt x="0" y="0"/>
                  </a:moveTo>
                  <a:lnTo>
                    <a:pt x="2524125" y="0"/>
                  </a:lnTo>
                  <a:lnTo>
                    <a:pt x="2524125" y="1397000"/>
                  </a:lnTo>
                  <a:lnTo>
                    <a:pt x="0" y="1397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8680">
                <a:alpha val="7843"/>
              </a:srgbClr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Shape 4"/>
            <p:cNvSpPr/>
            <p:nvPr/>
          </p:nvSpPr>
          <p:spPr>
            <a:xfrm>
              <a:off x="9350375" y="844547"/>
              <a:ext cx="31750" cy="1397000"/>
            </a:xfrm>
            <a:custGeom>
              <a:avLst/>
              <a:gdLst/>
              <a:ahLst/>
              <a:cxnLst/>
              <a:rect l="l" t="t" r="r" b="b"/>
              <a:pathLst>
                <a:path w="31750" h="1397000">
                  <a:moveTo>
                    <a:pt x="0" y="0"/>
                  </a:moveTo>
                  <a:lnTo>
                    <a:pt x="31750" y="0"/>
                  </a:lnTo>
                  <a:lnTo>
                    <a:pt x="31750" y="1397000"/>
                  </a:lnTo>
                  <a:lnTo>
                    <a:pt x="0" y="1397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868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 5"/>
            <p:cNvSpPr/>
            <p:nvPr/>
          </p:nvSpPr>
          <p:spPr>
            <a:xfrm>
              <a:off x="9493250" y="971547"/>
              <a:ext cx="2325688" cy="2222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125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High Power / High Interest</a:t>
              </a:r>
              <a:endParaRPr lang="en-US" sz="1600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9493250" y="1257297"/>
              <a:ext cx="1074738" cy="1841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00" b="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Manage Closely</a:t>
              </a:r>
              <a:endParaRPr lang="en-US" sz="160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9493250" y="1511297"/>
              <a:ext cx="2317750" cy="3810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00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• กระทรวงสาธารณสุข</a:t>
              </a:r>
              <a:endParaRPr lang="en-US" sz="1600" dirty="0"/>
            </a:p>
            <a:p>
              <a:pPr>
                <a:lnSpc>
                  <a:spcPct val="130000"/>
                </a:lnSpc>
              </a:pPr>
              <a:r>
                <a:rPr lang="en-US" sz="1000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• สปสช.</a:t>
              </a:r>
              <a:endParaRPr lang="en-US" sz="1600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9493250" y="1955797"/>
              <a:ext cx="2309813" cy="1587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875" dirty="0">
                  <a:solidFill>
                    <a:srgbClr val="A8A29E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ประชุมรายเดือน ร่วมตัดสินใจ</a:t>
              </a:r>
              <a:endParaRPr lang="en-US" sz="1600" dirty="0"/>
            </a:p>
          </p:txBody>
        </p:sp>
        <p:sp>
          <p:nvSpPr>
            <p:cNvPr id="12" name="Shape 9"/>
            <p:cNvSpPr/>
            <p:nvPr/>
          </p:nvSpPr>
          <p:spPr>
            <a:xfrm>
              <a:off x="9350375" y="2368547"/>
              <a:ext cx="2524125" cy="1397000"/>
            </a:xfrm>
            <a:custGeom>
              <a:avLst/>
              <a:gdLst/>
              <a:ahLst/>
              <a:cxnLst/>
              <a:rect l="l" t="t" r="r" b="b"/>
              <a:pathLst>
                <a:path w="2524125" h="1397000">
                  <a:moveTo>
                    <a:pt x="0" y="0"/>
                  </a:moveTo>
                  <a:lnTo>
                    <a:pt x="2524125" y="0"/>
                  </a:lnTo>
                  <a:lnTo>
                    <a:pt x="2524125" y="1397000"/>
                  </a:lnTo>
                  <a:lnTo>
                    <a:pt x="0" y="1397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B7A6">
                <a:alpha val="7843"/>
              </a:srgbClr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Shape 10"/>
            <p:cNvSpPr/>
            <p:nvPr/>
          </p:nvSpPr>
          <p:spPr>
            <a:xfrm>
              <a:off x="9350375" y="2368547"/>
              <a:ext cx="31750" cy="1397000"/>
            </a:xfrm>
            <a:custGeom>
              <a:avLst/>
              <a:gdLst/>
              <a:ahLst/>
              <a:cxnLst/>
              <a:rect l="l" t="t" r="r" b="b"/>
              <a:pathLst>
                <a:path w="31750" h="1397000">
                  <a:moveTo>
                    <a:pt x="0" y="0"/>
                  </a:moveTo>
                  <a:lnTo>
                    <a:pt x="31750" y="0"/>
                  </a:lnTo>
                  <a:lnTo>
                    <a:pt x="31750" y="1397000"/>
                  </a:lnTo>
                  <a:lnTo>
                    <a:pt x="0" y="1397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B7A6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 11"/>
            <p:cNvSpPr/>
            <p:nvPr/>
          </p:nvSpPr>
          <p:spPr>
            <a:xfrm>
              <a:off x="9493250" y="2495547"/>
              <a:ext cx="2325688" cy="2222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125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High Power / Low Interest</a:t>
              </a:r>
              <a:endParaRPr lang="en-US" sz="1600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9493250" y="2781297"/>
              <a:ext cx="975618" cy="1841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00" b="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Keep Satisfied</a:t>
              </a:r>
              <a:endParaRPr lang="en-US" sz="1600" dirty="0"/>
            </a:p>
          </p:txBody>
        </p:sp>
        <p:sp>
          <p:nvSpPr>
            <p:cNvPr id="16" name="Text 13"/>
            <p:cNvSpPr/>
            <p:nvPr/>
          </p:nvSpPr>
          <p:spPr>
            <a:xfrm>
              <a:off x="9493250" y="3035297"/>
              <a:ext cx="2317750" cy="3810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00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• รัฐมนตรี</a:t>
              </a:r>
              <a:endParaRPr lang="en-US" sz="1600" dirty="0"/>
            </a:p>
            <a:p>
              <a:pPr>
                <a:lnSpc>
                  <a:spcPct val="130000"/>
                </a:lnSpc>
              </a:pPr>
              <a:r>
                <a:rPr lang="en-US" sz="1000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• สภานิติบัญญัติ</a:t>
              </a:r>
              <a:endParaRPr lang="en-US" sz="1600" dirty="0"/>
            </a:p>
          </p:txBody>
        </p:sp>
        <p:sp>
          <p:nvSpPr>
            <p:cNvPr id="17" name="Text 14"/>
            <p:cNvSpPr/>
            <p:nvPr/>
          </p:nvSpPr>
          <p:spPr>
            <a:xfrm>
              <a:off x="9493250" y="3479797"/>
              <a:ext cx="2309813" cy="1587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875" dirty="0">
                  <a:solidFill>
                    <a:srgbClr val="A8A29E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รายงานผลสรุป ไม่รบกวนบ่อย</a:t>
              </a:r>
              <a:endParaRPr lang="en-US" sz="1600" dirty="0"/>
            </a:p>
          </p:txBody>
        </p:sp>
        <p:sp>
          <p:nvSpPr>
            <p:cNvPr id="18" name="Shape 15"/>
            <p:cNvSpPr/>
            <p:nvPr/>
          </p:nvSpPr>
          <p:spPr>
            <a:xfrm>
              <a:off x="9350375" y="3892547"/>
              <a:ext cx="2524125" cy="1397000"/>
            </a:xfrm>
            <a:custGeom>
              <a:avLst/>
              <a:gdLst/>
              <a:ahLst/>
              <a:cxnLst/>
              <a:rect l="l" t="t" r="r" b="b"/>
              <a:pathLst>
                <a:path w="2524125" h="1397000">
                  <a:moveTo>
                    <a:pt x="0" y="0"/>
                  </a:moveTo>
                  <a:lnTo>
                    <a:pt x="2524125" y="0"/>
                  </a:lnTo>
                  <a:lnTo>
                    <a:pt x="2524125" y="1397000"/>
                  </a:lnTo>
                  <a:lnTo>
                    <a:pt x="0" y="1397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8680">
                <a:alpha val="7843"/>
              </a:srgbClr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Shape 16"/>
            <p:cNvSpPr/>
            <p:nvPr/>
          </p:nvSpPr>
          <p:spPr>
            <a:xfrm>
              <a:off x="9350375" y="3892547"/>
              <a:ext cx="31750" cy="1397000"/>
            </a:xfrm>
            <a:custGeom>
              <a:avLst/>
              <a:gdLst/>
              <a:ahLst/>
              <a:cxnLst/>
              <a:rect l="l" t="t" r="r" b="b"/>
              <a:pathLst>
                <a:path w="31750" h="1397000">
                  <a:moveTo>
                    <a:pt x="0" y="0"/>
                  </a:moveTo>
                  <a:lnTo>
                    <a:pt x="31750" y="0"/>
                  </a:lnTo>
                  <a:lnTo>
                    <a:pt x="31750" y="1397000"/>
                  </a:lnTo>
                  <a:lnTo>
                    <a:pt x="0" y="1397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868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 17"/>
            <p:cNvSpPr/>
            <p:nvPr/>
          </p:nvSpPr>
          <p:spPr>
            <a:xfrm>
              <a:off x="9493250" y="4019547"/>
              <a:ext cx="2325688" cy="2222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125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Low Power / High Interest</a:t>
              </a:r>
              <a:endParaRPr lang="en-US" sz="1600" dirty="0"/>
            </a:p>
          </p:txBody>
        </p:sp>
        <p:sp>
          <p:nvSpPr>
            <p:cNvPr id="21" name="Text 18"/>
            <p:cNvSpPr/>
            <p:nvPr/>
          </p:nvSpPr>
          <p:spPr>
            <a:xfrm>
              <a:off x="9493250" y="4305297"/>
              <a:ext cx="1042194" cy="1841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00" b="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Keep Informed</a:t>
              </a:r>
              <a:endParaRPr lang="en-US" sz="1600" dirty="0"/>
            </a:p>
          </p:txBody>
        </p:sp>
        <p:sp>
          <p:nvSpPr>
            <p:cNvPr id="22" name="Text 19"/>
            <p:cNvSpPr/>
            <p:nvPr/>
          </p:nvSpPr>
          <p:spPr>
            <a:xfrm>
              <a:off x="9493250" y="4559297"/>
              <a:ext cx="2317750" cy="3810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00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• ผู้ป่วย</a:t>
              </a:r>
              <a:endParaRPr lang="en-US" sz="1600" dirty="0"/>
            </a:p>
            <a:p>
              <a:pPr>
                <a:lnSpc>
                  <a:spcPct val="130000"/>
                </a:lnSpc>
              </a:pPr>
              <a:r>
                <a:rPr lang="en-US" sz="1000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• รพ.ชุมชน</a:t>
              </a:r>
              <a:endParaRPr lang="en-US" sz="1600" dirty="0"/>
            </a:p>
          </p:txBody>
        </p:sp>
        <p:sp>
          <p:nvSpPr>
            <p:cNvPr id="23" name="Text 20"/>
            <p:cNvSpPr/>
            <p:nvPr/>
          </p:nvSpPr>
          <p:spPr>
            <a:xfrm>
              <a:off x="9493250" y="5003797"/>
              <a:ext cx="2309813" cy="1587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875" dirty="0">
                  <a:solidFill>
                    <a:srgbClr val="A8A29E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สื่อสารสม่ำเสมอ รับฟังข้อเสนอแนะ</a:t>
              </a:r>
              <a:endParaRPr lang="en-US" sz="1600" dirty="0"/>
            </a:p>
          </p:txBody>
        </p:sp>
        <p:sp>
          <p:nvSpPr>
            <p:cNvPr id="24" name="Shape 21"/>
            <p:cNvSpPr/>
            <p:nvPr/>
          </p:nvSpPr>
          <p:spPr>
            <a:xfrm>
              <a:off x="9350375" y="5416547"/>
              <a:ext cx="2524125" cy="1397000"/>
            </a:xfrm>
            <a:custGeom>
              <a:avLst/>
              <a:gdLst/>
              <a:ahLst/>
              <a:cxnLst/>
              <a:rect l="l" t="t" r="r" b="b"/>
              <a:pathLst>
                <a:path w="2524125" h="1397000">
                  <a:moveTo>
                    <a:pt x="0" y="0"/>
                  </a:moveTo>
                  <a:lnTo>
                    <a:pt x="2524125" y="0"/>
                  </a:lnTo>
                  <a:lnTo>
                    <a:pt x="2524125" y="1397000"/>
                  </a:lnTo>
                  <a:lnTo>
                    <a:pt x="0" y="1397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8A29E">
                <a:alpha val="7843"/>
              </a:srgbClr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Shape 22"/>
            <p:cNvSpPr/>
            <p:nvPr/>
          </p:nvSpPr>
          <p:spPr>
            <a:xfrm>
              <a:off x="9350375" y="5416547"/>
              <a:ext cx="31750" cy="1397000"/>
            </a:xfrm>
            <a:custGeom>
              <a:avLst/>
              <a:gdLst/>
              <a:ahLst/>
              <a:cxnLst/>
              <a:rect l="l" t="t" r="r" b="b"/>
              <a:pathLst>
                <a:path w="31750" h="1397000">
                  <a:moveTo>
                    <a:pt x="0" y="0"/>
                  </a:moveTo>
                  <a:lnTo>
                    <a:pt x="31750" y="0"/>
                  </a:lnTo>
                  <a:lnTo>
                    <a:pt x="31750" y="1397000"/>
                  </a:lnTo>
                  <a:lnTo>
                    <a:pt x="0" y="1397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8A29E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 23"/>
            <p:cNvSpPr/>
            <p:nvPr/>
          </p:nvSpPr>
          <p:spPr>
            <a:xfrm>
              <a:off x="9493250" y="5543547"/>
              <a:ext cx="2325688" cy="2222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125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Low Power / Low Interest</a:t>
              </a:r>
              <a:endParaRPr lang="en-US" sz="1600" dirty="0"/>
            </a:p>
          </p:txBody>
        </p:sp>
        <p:sp>
          <p:nvSpPr>
            <p:cNvPr id="27" name="Text 24"/>
            <p:cNvSpPr/>
            <p:nvPr/>
          </p:nvSpPr>
          <p:spPr>
            <a:xfrm>
              <a:off x="9493250" y="5829297"/>
              <a:ext cx="593626" cy="1841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00" b="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Monitor</a:t>
              </a:r>
              <a:endParaRPr lang="en-US" sz="1600" dirty="0"/>
            </a:p>
          </p:txBody>
        </p:sp>
        <p:sp>
          <p:nvSpPr>
            <p:cNvPr id="28" name="Text 25"/>
            <p:cNvSpPr/>
            <p:nvPr/>
          </p:nvSpPr>
          <p:spPr>
            <a:xfrm>
              <a:off x="9493250" y="6083297"/>
              <a:ext cx="2317750" cy="3810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00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• ภาคธุรกิจประกัน</a:t>
              </a:r>
              <a:endParaRPr lang="en-US" sz="1600" dirty="0"/>
            </a:p>
            <a:p>
              <a:pPr>
                <a:lnSpc>
                  <a:spcPct val="130000"/>
                </a:lnSpc>
              </a:pPr>
              <a:r>
                <a:rPr lang="en-US" sz="1000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• องค์กรระหว่างประเทศ</a:t>
              </a:r>
              <a:endParaRPr lang="en-US" sz="1600" dirty="0"/>
            </a:p>
          </p:txBody>
        </p:sp>
        <p:sp>
          <p:nvSpPr>
            <p:cNvPr id="29" name="Text 26"/>
            <p:cNvSpPr/>
            <p:nvPr/>
          </p:nvSpPr>
          <p:spPr>
            <a:xfrm>
              <a:off x="9493250" y="6527797"/>
              <a:ext cx="2309813" cy="15875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875" dirty="0">
                  <a:solidFill>
                    <a:srgbClr val="A8A29E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เฝ้าระวังท่าที สื่อสารตามจำเป็น</a:t>
              </a:r>
              <a:endParaRPr lang="en-US" sz="1600" dirty="0"/>
            </a:p>
          </p:txBody>
        </p:sp>
      </p:grp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7729" y="337729"/>
            <a:ext cx="11584089" cy="202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4" kern="0" spc="106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RISK ASSESSMENT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7729" y="607911"/>
            <a:ext cx="11719180" cy="4052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91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Stakeholder Risks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37729" y="1080731"/>
            <a:ext cx="11592532" cy="236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7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ประเมินความเสี่ยงเชิงการเมือง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7729" y="1452233"/>
            <a:ext cx="810548" cy="33773"/>
          </a:xfrm>
          <a:custGeom>
            <a:avLst/>
            <a:gdLst/>
            <a:ahLst/>
            <a:cxnLst/>
            <a:rect l="l" t="t" r="r" b="b"/>
            <a:pathLst>
              <a:path w="810548" h="33773">
                <a:moveTo>
                  <a:pt x="0" y="0"/>
                </a:moveTo>
                <a:lnTo>
                  <a:pt x="810548" y="0"/>
                </a:lnTo>
                <a:lnTo>
                  <a:pt x="810548" y="33773"/>
                </a:lnTo>
                <a:lnTo>
                  <a:pt x="0" y="33773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57249C8-02E4-3E38-707F-419A1BAC1A65}"/>
              </a:ext>
            </a:extLst>
          </p:cNvPr>
          <p:cNvGrpSpPr/>
          <p:nvPr/>
        </p:nvGrpSpPr>
        <p:grpSpPr>
          <a:xfrm>
            <a:off x="399152" y="1585724"/>
            <a:ext cx="11499657" cy="5167246"/>
            <a:chOff x="354615" y="1688643"/>
            <a:chExt cx="11499657" cy="5167246"/>
          </a:xfrm>
        </p:grpSpPr>
        <p:sp>
          <p:nvSpPr>
            <p:cNvPr id="6" name="Shape 4"/>
            <p:cNvSpPr/>
            <p:nvPr/>
          </p:nvSpPr>
          <p:spPr>
            <a:xfrm>
              <a:off x="354615" y="1688643"/>
              <a:ext cx="5640066" cy="2634283"/>
            </a:xfrm>
            <a:custGeom>
              <a:avLst/>
              <a:gdLst/>
              <a:ahLst/>
              <a:cxnLst/>
              <a:rect l="l" t="t" r="r" b="b"/>
              <a:pathLst>
                <a:path w="5640066" h="2634283">
                  <a:moveTo>
                    <a:pt x="0" y="0"/>
                  </a:moveTo>
                  <a:lnTo>
                    <a:pt x="5640066" y="0"/>
                  </a:lnTo>
                  <a:lnTo>
                    <a:pt x="5640066" y="2634283"/>
                  </a:lnTo>
                  <a:lnTo>
                    <a:pt x="0" y="26342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8680">
                <a:alpha val="5882"/>
              </a:srgbClr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Shape 5"/>
            <p:cNvSpPr/>
            <p:nvPr/>
          </p:nvSpPr>
          <p:spPr>
            <a:xfrm>
              <a:off x="354615" y="1688643"/>
              <a:ext cx="33773" cy="2634283"/>
            </a:xfrm>
            <a:custGeom>
              <a:avLst/>
              <a:gdLst/>
              <a:ahLst/>
              <a:cxnLst/>
              <a:rect l="l" t="t" r="r" b="b"/>
              <a:pathLst>
                <a:path w="33773" h="2634283">
                  <a:moveTo>
                    <a:pt x="0" y="0"/>
                  </a:moveTo>
                  <a:lnTo>
                    <a:pt x="33773" y="0"/>
                  </a:lnTo>
                  <a:lnTo>
                    <a:pt x="33773" y="2634283"/>
                  </a:lnTo>
                  <a:lnTo>
                    <a:pt x="0" y="26342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868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Shape 6"/>
            <p:cNvSpPr/>
            <p:nvPr/>
          </p:nvSpPr>
          <p:spPr>
            <a:xfrm>
              <a:off x="595247" y="1938567"/>
              <a:ext cx="168864" cy="168864"/>
            </a:xfrm>
            <a:custGeom>
              <a:avLst/>
              <a:gdLst/>
              <a:ahLst/>
              <a:cxnLst/>
              <a:rect l="l" t="t" r="r" b="b"/>
              <a:pathLst>
                <a:path w="168864" h="168864">
                  <a:moveTo>
                    <a:pt x="84432" y="168864"/>
                  </a:moveTo>
                  <a:cubicBezTo>
                    <a:pt x="131031" y="168864"/>
                    <a:pt x="168864" y="131031"/>
                    <a:pt x="168864" y="84432"/>
                  </a:cubicBezTo>
                  <a:cubicBezTo>
                    <a:pt x="168864" y="37833"/>
                    <a:pt x="131031" y="0"/>
                    <a:pt x="84432" y="0"/>
                  </a:cubicBezTo>
                  <a:cubicBezTo>
                    <a:pt x="37833" y="0"/>
                    <a:pt x="0" y="37833"/>
                    <a:pt x="0" y="84432"/>
                  </a:cubicBezTo>
                  <a:cubicBezTo>
                    <a:pt x="0" y="131031"/>
                    <a:pt x="37833" y="168864"/>
                    <a:pt x="84432" y="168864"/>
                  </a:cubicBezTo>
                  <a:close/>
                  <a:moveTo>
                    <a:pt x="84432" y="44855"/>
                  </a:moveTo>
                  <a:cubicBezTo>
                    <a:pt x="88819" y="44855"/>
                    <a:pt x="92348" y="48384"/>
                    <a:pt x="92348" y="52770"/>
                  </a:cubicBezTo>
                  <a:lnTo>
                    <a:pt x="92348" y="89709"/>
                  </a:lnTo>
                  <a:cubicBezTo>
                    <a:pt x="92348" y="94096"/>
                    <a:pt x="88819" y="97625"/>
                    <a:pt x="84432" y="97625"/>
                  </a:cubicBezTo>
                  <a:cubicBezTo>
                    <a:pt x="80046" y="97625"/>
                    <a:pt x="76517" y="94096"/>
                    <a:pt x="76517" y="89709"/>
                  </a:cubicBezTo>
                  <a:lnTo>
                    <a:pt x="76517" y="52770"/>
                  </a:lnTo>
                  <a:cubicBezTo>
                    <a:pt x="76517" y="48384"/>
                    <a:pt x="80046" y="44855"/>
                    <a:pt x="84432" y="44855"/>
                  </a:cubicBezTo>
                  <a:close/>
                  <a:moveTo>
                    <a:pt x="75626" y="116094"/>
                  </a:moveTo>
                  <a:cubicBezTo>
                    <a:pt x="75426" y="112825"/>
                    <a:pt x="77056" y="109716"/>
                    <a:pt x="79858" y="108021"/>
                  </a:cubicBezTo>
                  <a:cubicBezTo>
                    <a:pt x="82660" y="106326"/>
                    <a:pt x="86171" y="106326"/>
                    <a:pt x="88973" y="108021"/>
                  </a:cubicBezTo>
                  <a:cubicBezTo>
                    <a:pt x="91775" y="109716"/>
                    <a:pt x="93405" y="112825"/>
                    <a:pt x="93205" y="116094"/>
                  </a:cubicBezTo>
                  <a:cubicBezTo>
                    <a:pt x="93405" y="119363"/>
                    <a:pt x="91775" y="122473"/>
                    <a:pt x="88973" y="124168"/>
                  </a:cubicBezTo>
                  <a:cubicBezTo>
                    <a:pt x="86171" y="125863"/>
                    <a:pt x="82660" y="125863"/>
                    <a:pt x="79858" y="124168"/>
                  </a:cubicBezTo>
                  <a:cubicBezTo>
                    <a:pt x="77056" y="122473"/>
                    <a:pt x="75426" y="119363"/>
                    <a:pt x="75626" y="116094"/>
                  </a:cubicBezTo>
                  <a:close/>
                </a:path>
              </a:pathLst>
            </a:custGeom>
            <a:solidFill>
              <a:srgbClr val="8B868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 7"/>
            <p:cNvSpPr/>
            <p:nvPr/>
          </p:nvSpPr>
          <p:spPr>
            <a:xfrm>
              <a:off x="830125" y="1891280"/>
              <a:ext cx="5046352" cy="23641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30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ประเภทความเสี่ยง</a:t>
              </a:r>
              <a:endParaRPr lang="en-US" sz="1600" dirty="0"/>
            </a:p>
          </p:txBody>
        </p:sp>
        <p:sp>
          <p:nvSpPr>
            <p:cNvPr id="10" name="Text 8"/>
            <p:cNvSpPr/>
            <p:nvPr/>
          </p:nvSpPr>
          <p:spPr>
            <a:xfrm>
              <a:off x="574139" y="2262781"/>
              <a:ext cx="5285452" cy="2026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64" b="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1. ผู้คัดค้านแรง</a:t>
              </a:r>
              <a:r>
                <a:rPr lang="en-US" sz="1064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 — อาจหยุดนโยบายผ่านกลไกทางกฎหมายหรือการเมือง</a:t>
              </a:r>
              <a:endParaRPr lang="en-US" sz="1600" dirty="0"/>
            </a:p>
          </p:txBody>
        </p:sp>
        <p:sp>
          <p:nvSpPr>
            <p:cNvPr id="11" name="Text 9"/>
            <p:cNvSpPr/>
            <p:nvPr/>
          </p:nvSpPr>
          <p:spPr>
            <a:xfrm>
              <a:off x="574139" y="2566737"/>
              <a:ext cx="5285452" cy="2026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64" b="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2. การเปลี่ยนแปลงท่าที</a:t>
              </a:r>
              <a:r>
                <a:rPr lang="en-US" sz="1064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 — ผู้สนับสนุนอาจเปลี่ยนเป็นคัดค้านหากได้รับผลกระทบ</a:t>
              </a:r>
              <a:endParaRPr lang="en-US" sz="1600" dirty="0"/>
            </a:p>
          </p:txBody>
        </p:sp>
        <p:sp>
          <p:nvSpPr>
            <p:cNvPr id="12" name="Text 10"/>
            <p:cNvSpPr/>
            <p:nvPr/>
          </p:nvSpPr>
          <p:spPr>
            <a:xfrm>
              <a:off x="574139" y="2870693"/>
              <a:ext cx="5285452" cy="2026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64" b="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3. การสูญเสียพันธมิตร</a:t>
              </a:r>
              <a:r>
                <a:rPr lang="en-US" sz="1064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 — ขาดการสื่อสารทำให้สูญเสียผู้สนับสนุนสำคัญ</a:t>
              </a:r>
              <a:endParaRPr lang="en-US" sz="1600" dirty="0"/>
            </a:p>
          </p:txBody>
        </p:sp>
        <p:sp>
          <p:nvSpPr>
            <p:cNvPr id="13" name="Text 11"/>
            <p:cNvSpPr/>
            <p:nvPr/>
          </p:nvSpPr>
          <p:spPr>
            <a:xfrm>
              <a:off x="574139" y="3174648"/>
              <a:ext cx="5285452" cy="2026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64" b="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4. การรวมตัวของกลุ่มต้าน</a:t>
              </a:r>
              <a:r>
                <a:rPr lang="en-US" sz="1064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 — กลุ่มคัดค้านหลายกลุ่มรวมตัวกัน</a:t>
              </a:r>
              <a:endParaRPr lang="en-US" sz="1600" dirty="0"/>
            </a:p>
          </p:txBody>
        </p:sp>
        <p:sp>
          <p:nvSpPr>
            <p:cNvPr id="14" name="Shape 12"/>
            <p:cNvSpPr/>
            <p:nvPr/>
          </p:nvSpPr>
          <p:spPr>
            <a:xfrm>
              <a:off x="6212305" y="1688643"/>
              <a:ext cx="5640066" cy="2634283"/>
            </a:xfrm>
            <a:custGeom>
              <a:avLst/>
              <a:gdLst/>
              <a:ahLst/>
              <a:cxnLst/>
              <a:rect l="l" t="t" r="r" b="b"/>
              <a:pathLst>
                <a:path w="5640066" h="2634283">
                  <a:moveTo>
                    <a:pt x="0" y="0"/>
                  </a:moveTo>
                  <a:lnTo>
                    <a:pt x="5640066" y="0"/>
                  </a:lnTo>
                  <a:lnTo>
                    <a:pt x="5640066" y="2634283"/>
                  </a:lnTo>
                  <a:lnTo>
                    <a:pt x="0" y="26342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B7A6">
                <a:alpha val="5882"/>
              </a:srgbClr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Shape 13"/>
            <p:cNvSpPr/>
            <p:nvPr/>
          </p:nvSpPr>
          <p:spPr>
            <a:xfrm>
              <a:off x="6212305" y="1688643"/>
              <a:ext cx="33773" cy="2634283"/>
            </a:xfrm>
            <a:custGeom>
              <a:avLst/>
              <a:gdLst/>
              <a:ahLst/>
              <a:cxnLst/>
              <a:rect l="l" t="t" r="r" b="b"/>
              <a:pathLst>
                <a:path w="33773" h="2634283">
                  <a:moveTo>
                    <a:pt x="0" y="0"/>
                  </a:moveTo>
                  <a:lnTo>
                    <a:pt x="33773" y="0"/>
                  </a:lnTo>
                  <a:lnTo>
                    <a:pt x="33773" y="2634283"/>
                  </a:lnTo>
                  <a:lnTo>
                    <a:pt x="0" y="26342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B7A6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Shape 14"/>
            <p:cNvSpPr/>
            <p:nvPr/>
          </p:nvSpPr>
          <p:spPr>
            <a:xfrm>
              <a:off x="6484599" y="1938567"/>
              <a:ext cx="105540" cy="168864"/>
            </a:xfrm>
            <a:custGeom>
              <a:avLst/>
              <a:gdLst/>
              <a:ahLst/>
              <a:cxnLst/>
              <a:rect l="l" t="t" r="r" b="b"/>
              <a:pathLst>
                <a:path w="105540" h="168864">
                  <a:moveTo>
                    <a:pt x="52770" y="0"/>
                  </a:moveTo>
                  <a:cubicBezTo>
                    <a:pt x="35290" y="0"/>
                    <a:pt x="21108" y="14182"/>
                    <a:pt x="21108" y="31662"/>
                  </a:cubicBezTo>
                  <a:lnTo>
                    <a:pt x="21108" y="85982"/>
                  </a:lnTo>
                  <a:cubicBezTo>
                    <a:pt x="11379" y="94656"/>
                    <a:pt x="5277" y="107321"/>
                    <a:pt x="5277" y="121371"/>
                  </a:cubicBezTo>
                  <a:cubicBezTo>
                    <a:pt x="5277" y="147591"/>
                    <a:pt x="26550" y="168864"/>
                    <a:pt x="52770" y="168864"/>
                  </a:cubicBezTo>
                  <a:cubicBezTo>
                    <a:pt x="78990" y="168864"/>
                    <a:pt x="100263" y="147591"/>
                    <a:pt x="100263" y="121371"/>
                  </a:cubicBezTo>
                  <a:cubicBezTo>
                    <a:pt x="100263" y="107321"/>
                    <a:pt x="94162" y="94656"/>
                    <a:pt x="84432" y="85982"/>
                  </a:cubicBezTo>
                  <a:lnTo>
                    <a:pt x="84432" y="31662"/>
                  </a:lnTo>
                  <a:cubicBezTo>
                    <a:pt x="84432" y="14182"/>
                    <a:pt x="70250" y="0"/>
                    <a:pt x="52770" y="0"/>
                  </a:cubicBezTo>
                  <a:close/>
                  <a:moveTo>
                    <a:pt x="73878" y="121371"/>
                  </a:moveTo>
                  <a:cubicBezTo>
                    <a:pt x="73878" y="133014"/>
                    <a:pt x="64412" y="142479"/>
                    <a:pt x="52770" y="142479"/>
                  </a:cubicBezTo>
                  <a:cubicBezTo>
                    <a:pt x="41128" y="142479"/>
                    <a:pt x="31662" y="133014"/>
                    <a:pt x="31662" y="121371"/>
                  </a:cubicBezTo>
                  <a:cubicBezTo>
                    <a:pt x="31662" y="112499"/>
                    <a:pt x="37104" y="104914"/>
                    <a:pt x="44855" y="101813"/>
                  </a:cubicBezTo>
                  <a:lnTo>
                    <a:pt x="44855" y="71240"/>
                  </a:lnTo>
                  <a:cubicBezTo>
                    <a:pt x="44855" y="66853"/>
                    <a:pt x="48384" y="63324"/>
                    <a:pt x="52770" y="63324"/>
                  </a:cubicBezTo>
                  <a:cubicBezTo>
                    <a:pt x="57157" y="63324"/>
                    <a:pt x="60686" y="66853"/>
                    <a:pt x="60686" y="71240"/>
                  </a:cubicBezTo>
                  <a:lnTo>
                    <a:pt x="60686" y="101813"/>
                  </a:lnTo>
                  <a:cubicBezTo>
                    <a:pt x="68436" y="104947"/>
                    <a:pt x="73878" y="112532"/>
                    <a:pt x="73878" y="121371"/>
                  </a:cubicBezTo>
                  <a:close/>
                </a:path>
              </a:pathLst>
            </a:custGeom>
            <a:solidFill>
              <a:srgbClr val="C4B7A6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 15"/>
            <p:cNvSpPr/>
            <p:nvPr/>
          </p:nvSpPr>
          <p:spPr>
            <a:xfrm>
              <a:off x="6687815" y="1891280"/>
              <a:ext cx="5046352" cy="23641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30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Risk Heat Map</a:t>
              </a:r>
              <a:endParaRPr lang="en-US" sz="1600" dirty="0"/>
            </a:p>
          </p:txBody>
        </p:sp>
        <p:pic>
          <p:nvPicPr>
            <p:cNvPr id="18" name="Image 0" descr="https://kimi-img.moonshot.cn/pub/slides/26-02-19-10:12:34-d6b734muvalno8k7anfg.png"/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6431829" y="2262781"/>
              <a:ext cx="4525562" cy="1857507"/>
            </a:xfrm>
            <a:prstGeom prst="roundRect">
              <a:avLst>
                <a:gd name="adj" fmla="val 0"/>
              </a:avLst>
            </a:prstGeom>
          </p:spPr>
        </p:pic>
        <p:sp>
          <p:nvSpPr>
            <p:cNvPr id="19" name="Shape 16"/>
            <p:cNvSpPr/>
            <p:nvPr/>
          </p:nvSpPr>
          <p:spPr>
            <a:xfrm>
              <a:off x="354615" y="4525562"/>
              <a:ext cx="11499657" cy="1722416"/>
            </a:xfrm>
            <a:custGeom>
              <a:avLst/>
              <a:gdLst/>
              <a:ahLst/>
              <a:cxnLst/>
              <a:rect l="l" t="t" r="r" b="b"/>
              <a:pathLst>
                <a:path w="11499657" h="1722416">
                  <a:moveTo>
                    <a:pt x="0" y="0"/>
                  </a:moveTo>
                  <a:lnTo>
                    <a:pt x="11499657" y="0"/>
                  </a:lnTo>
                  <a:lnTo>
                    <a:pt x="11499657" y="1722416"/>
                  </a:lnTo>
                  <a:lnTo>
                    <a:pt x="0" y="17224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8680">
                <a:alpha val="7843"/>
              </a:srgbClr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Shape 17"/>
            <p:cNvSpPr/>
            <p:nvPr/>
          </p:nvSpPr>
          <p:spPr>
            <a:xfrm>
              <a:off x="354615" y="4525562"/>
              <a:ext cx="33773" cy="1722416"/>
            </a:xfrm>
            <a:custGeom>
              <a:avLst/>
              <a:gdLst/>
              <a:ahLst/>
              <a:cxnLst/>
              <a:rect l="l" t="t" r="r" b="b"/>
              <a:pathLst>
                <a:path w="33773" h="1722416">
                  <a:moveTo>
                    <a:pt x="0" y="0"/>
                  </a:moveTo>
                  <a:lnTo>
                    <a:pt x="33773" y="0"/>
                  </a:lnTo>
                  <a:lnTo>
                    <a:pt x="33773" y="1722416"/>
                  </a:lnTo>
                  <a:lnTo>
                    <a:pt x="0" y="17224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868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Shape 18"/>
            <p:cNvSpPr/>
            <p:nvPr/>
          </p:nvSpPr>
          <p:spPr>
            <a:xfrm>
              <a:off x="595247" y="4775486"/>
              <a:ext cx="168864" cy="168864"/>
            </a:xfrm>
            <a:custGeom>
              <a:avLst/>
              <a:gdLst/>
              <a:ahLst/>
              <a:cxnLst/>
              <a:rect l="l" t="t" r="r" b="b"/>
              <a:pathLst>
                <a:path w="168864" h="168864">
                  <a:moveTo>
                    <a:pt x="84432" y="0"/>
                  </a:moveTo>
                  <a:cubicBezTo>
                    <a:pt x="85949" y="0"/>
                    <a:pt x="87466" y="330"/>
                    <a:pt x="88852" y="956"/>
                  </a:cubicBezTo>
                  <a:lnTo>
                    <a:pt x="150988" y="27309"/>
                  </a:lnTo>
                  <a:cubicBezTo>
                    <a:pt x="158244" y="30376"/>
                    <a:pt x="163653" y="37533"/>
                    <a:pt x="163620" y="46174"/>
                  </a:cubicBezTo>
                  <a:cubicBezTo>
                    <a:pt x="163455" y="78891"/>
                    <a:pt x="149999" y="138752"/>
                    <a:pt x="93172" y="165962"/>
                  </a:cubicBezTo>
                  <a:cubicBezTo>
                    <a:pt x="87664" y="168600"/>
                    <a:pt x="81266" y="168600"/>
                    <a:pt x="75758" y="165962"/>
                  </a:cubicBezTo>
                  <a:cubicBezTo>
                    <a:pt x="18898" y="138752"/>
                    <a:pt x="5475" y="78891"/>
                    <a:pt x="5310" y="46174"/>
                  </a:cubicBezTo>
                  <a:cubicBezTo>
                    <a:pt x="5277" y="37533"/>
                    <a:pt x="10686" y="30376"/>
                    <a:pt x="17942" y="27309"/>
                  </a:cubicBezTo>
                  <a:lnTo>
                    <a:pt x="80046" y="956"/>
                  </a:lnTo>
                  <a:cubicBezTo>
                    <a:pt x="81431" y="330"/>
                    <a:pt x="82915" y="0"/>
                    <a:pt x="84432" y="0"/>
                  </a:cubicBezTo>
                  <a:close/>
                  <a:moveTo>
                    <a:pt x="84432" y="22032"/>
                  </a:moveTo>
                  <a:lnTo>
                    <a:pt x="84432" y="146734"/>
                  </a:lnTo>
                  <a:cubicBezTo>
                    <a:pt x="129946" y="124702"/>
                    <a:pt x="142182" y="75890"/>
                    <a:pt x="142479" y="46669"/>
                  </a:cubicBezTo>
                  <a:lnTo>
                    <a:pt x="84432" y="22064"/>
                  </a:lnTo>
                  <a:lnTo>
                    <a:pt x="84432" y="22064"/>
                  </a:lnTo>
                  <a:close/>
                </a:path>
              </a:pathLst>
            </a:custGeom>
            <a:solidFill>
              <a:srgbClr val="8B868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 19"/>
            <p:cNvSpPr/>
            <p:nvPr/>
          </p:nvSpPr>
          <p:spPr>
            <a:xfrm>
              <a:off x="830125" y="4728199"/>
              <a:ext cx="10905942" cy="23641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20000"/>
                </a:lnSpc>
              </a:pPr>
              <a:r>
                <a:rPr lang="en-US" sz="1330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วิธีการลดความเสี่ยง</a:t>
              </a:r>
              <a:endParaRPr lang="en-US" sz="1600" dirty="0"/>
            </a:p>
          </p:txBody>
        </p:sp>
        <p:sp>
          <p:nvSpPr>
            <p:cNvPr id="23" name="Shape 20"/>
            <p:cNvSpPr/>
            <p:nvPr/>
          </p:nvSpPr>
          <p:spPr>
            <a:xfrm>
              <a:off x="1671229" y="5099701"/>
              <a:ext cx="472820" cy="472820"/>
            </a:xfrm>
            <a:custGeom>
              <a:avLst/>
              <a:gdLst/>
              <a:ahLst/>
              <a:cxnLst/>
              <a:rect l="l" t="t" r="r" b="b"/>
              <a:pathLst>
                <a:path w="472820" h="472820">
                  <a:moveTo>
                    <a:pt x="236410" y="0"/>
                  </a:moveTo>
                  <a:lnTo>
                    <a:pt x="236410" y="0"/>
                  </a:lnTo>
                  <a:cubicBezTo>
                    <a:pt x="366888" y="0"/>
                    <a:pt x="472820" y="105932"/>
                    <a:pt x="472820" y="236410"/>
                  </a:cubicBezTo>
                  <a:lnTo>
                    <a:pt x="472820" y="236410"/>
                  </a:lnTo>
                  <a:cubicBezTo>
                    <a:pt x="472820" y="366888"/>
                    <a:pt x="366888" y="472820"/>
                    <a:pt x="236410" y="472820"/>
                  </a:cubicBezTo>
                  <a:lnTo>
                    <a:pt x="236410" y="472820"/>
                  </a:lnTo>
                  <a:cubicBezTo>
                    <a:pt x="105932" y="472820"/>
                    <a:pt x="0" y="366888"/>
                    <a:pt x="0" y="236410"/>
                  </a:cubicBezTo>
                  <a:lnTo>
                    <a:pt x="0" y="236410"/>
                  </a:lnTo>
                  <a:cubicBezTo>
                    <a:pt x="0" y="105932"/>
                    <a:pt x="105932" y="0"/>
                    <a:pt x="236410" y="0"/>
                  </a:cubicBezTo>
                  <a:close/>
                </a:path>
              </a:pathLst>
            </a:custGeom>
            <a:solidFill>
              <a:srgbClr val="8B868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Shape 21"/>
            <p:cNvSpPr/>
            <p:nvPr/>
          </p:nvSpPr>
          <p:spPr>
            <a:xfrm>
              <a:off x="1823206" y="5251679"/>
              <a:ext cx="168864" cy="168864"/>
            </a:xfrm>
            <a:custGeom>
              <a:avLst/>
              <a:gdLst/>
              <a:ahLst/>
              <a:cxnLst/>
              <a:rect l="l" t="t" r="r" b="b"/>
              <a:pathLst>
                <a:path w="168864" h="168864">
                  <a:moveTo>
                    <a:pt x="137202" y="68601"/>
                  </a:moveTo>
                  <a:cubicBezTo>
                    <a:pt x="137202" y="83740"/>
                    <a:pt x="132288" y="97724"/>
                    <a:pt x="124010" y="109069"/>
                  </a:cubicBezTo>
                  <a:lnTo>
                    <a:pt x="165764" y="150856"/>
                  </a:lnTo>
                  <a:cubicBezTo>
                    <a:pt x="169887" y="154979"/>
                    <a:pt x="169887" y="161674"/>
                    <a:pt x="165764" y="165797"/>
                  </a:cubicBezTo>
                  <a:cubicBezTo>
                    <a:pt x="161641" y="169920"/>
                    <a:pt x="154946" y="169920"/>
                    <a:pt x="150823" y="165797"/>
                  </a:cubicBezTo>
                  <a:lnTo>
                    <a:pt x="109069" y="124010"/>
                  </a:lnTo>
                  <a:cubicBezTo>
                    <a:pt x="97724" y="132288"/>
                    <a:pt x="83740" y="137202"/>
                    <a:pt x="68601" y="137202"/>
                  </a:cubicBezTo>
                  <a:cubicBezTo>
                    <a:pt x="30706" y="137202"/>
                    <a:pt x="0" y="106497"/>
                    <a:pt x="0" y="68601"/>
                  </a:cubicBezTo>
                  <a:cubicBezTo>
                    <a:pt x="0" y="30706"/>
                    <a:pt x="30706" y="0"/>
                    <a:pt x="68601" y="0"/>
                  </a:cubicBezTo>
                  <a:cubicBezTo>
                    <a:pt x="106497" y="0"/>
                    <a:pt x="137202" y="30706"/>
                    <a:pt x="137202" y="68601"/>
                  </a:cubicBezTo>
                  <a:close/>
                  <a:moveTo>
                    <a:pt x="68601" y="116094"/>
                  </a:moveTo>
                  <a:cubicBezTo>
                    <a:pt x="94813" y="116094"/>
                    <a:pt x="116094" y="94813"/>
                    <a:pt x="116094" y="68601"/>
                  </a:cubicBezTo>
                  <a:cubicBezTo>
                    <a:pt x="116094" y="42389"/>
                    <a:pt x="94813" y="21108"/>
                    <a:pt x="68601" y="21108"/>
                  </a:cubicBezTo>
                  <a:cubicBezTo>
                    <a:pt x="42389" y="21108"/>
                    <a:pt x="21108" y="42389"/>
                    <a:pt x="21108" y="68601"/>
                  </a:cubicBezTo>
                  <a:cubicBezTo>
                    <a:pt x="21108" y="94813"/>
                    <a:pt x="42389" y="116094"/>
                    <a:pt x="68601" y="116094"/>
                  </a:cubicBezTo>
                  <a:close/>
                </a:path>
              </a:pathLst>
            </a:custGeom>
            <a:solidFill>
              <a:srgbClr val="FFFFFF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 22"/>
            <p:cNvSpPr/>
            <p:nvPr/>
          </p:nvSpPr>
          <p:spPr>
            <a:xfrm>
              <a:off x="540366" y="5673839"/>
              <a:ext cx="2735601" cy="2026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lang="en-US" sz="1064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ระบุล่วงหน้า</a:t>
              </a:r>
              <a:endParaRPr lang="en-US" sz="1600" dirty="0"/>
            </a:p>
          </p:txBody>
        </p:sp>
        <p:sp>
          <p:nvSpPr>
            <p:cNvPr id="26" name="Text 23"/>
            <p:cNvSpPr/>
            <p:nvPr/>
          </p:nvSpPr>
          <p:spPr>
            <a:xfrm>
              <a:off x="544587" y="5876476"/>
              <a:ext cx="2727158" cy="168864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93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ประเมินความเสี่ยงตั้งแต่เริ่ม</a:t>
              </a:r>
              <a:endParaRPr lang="en-US" sz="1600" dirty="0"/>
            </a:p>
          </p:txBody>
        </p:sp>
        <p:sp>
          <p:nvSpPr>
            <p:cNvPr id="27" name="Shape 24"/>
            <p:cNvSpPr/>
            <p:nvPr/>
          </p:nvSpPr>
          <p:spPr>
            <a:xfrm>
              <a:off x="4473426" y="5099701"/>
              <a:ext cx="472820" cy="472820"/>
            </a:xfrm>
            <a:custGeom>
              <a:avLst/>
              <a:gdLst/>
              <a:ahLst/>
              <a:cxnLst/>
              <a:rect l="l" t="t" r="r" b="b"/>
              <a:pathLst>
                <a:path w="472820" h="472820">
                  <a:moveTo>
                    <a:pt x="236410" y="0"/>
                  </a:moveTo>
                  <a:lnTo>
                    <a:pt x="236410" y="0"/>
                  </a:lnTo>
                  <a:cubicBezTo>
                    <a:pt x="366888" y="0"/>
                    <a:pt x="472820" y="105932"/>
                    <a:pt x="472820" y="236410"/>
                  </a:cubicBezTo>
                  <a:lnTo>
                    <a:pt x="472820" y="236410"/>
                  </a:lnTo>
                  <a:cubicBezTo>
                    <a:pt x="472820" y="366888"/>
                    <a:pt x="366888" y="472820"/>
                    <a:pt x="236410" y="472820"/>
                  </a:cubicBezTo>
                  <a:lnTo>
                    <a:pt x="236410" y="472820"/>
                  </a:lnTo>
                  <a:cubicBezTo>
                    <a:pt x="105932" y="472820"/>
                    <a:pt x="0" y="366888"/>
                    <a:pt x="0" y="236410"/>
                  </a:cubicBezTo>
                  <a:lnTo>
                    <a:pt x="0" y="236410"/>
                  </a:lnTo>
                  <a:cubicBezTo>
                    <a:pt x="0" y="105932"/>
                    <a:pt x="105932" y="0"/>
                    <a:pt x="236410" y="0"/>
                  </a:cubicBezTo>
                  <a:close/>
                </a:path>
              </a:pathLst>
            </a:custGeom>
            <a:solidFill>
              <a:srgbClr val="C4B7A6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Shape 25"/>
            <p:cNvSpPr/>
            <p:nvPr/>
          </p:nvSpPr>
          <p:spPr>
            <a:xfrm>
              <a:off x="4614849" y="5251679"/>
              <a:ext cx="189972" cy="168864"/>
            </a:xfrm>
            <a:custGeom>
              <a:avLst/>
              <a:gdLst/>
              <a:ahLst/>
              <a:cxnLst/>
              <a:rect l="l" t="t" r="r" b="b"/>
              <a:pathLst>
                <a:path w="189972" h="168864">
                  <a:moveTo>
                    <a:pt x="126648" y="47493"/>
                  </a:moveTo>
                  <a:cubicBezTo>
                    <a:pt x="126648" y="79551"/>
                    <a:pt x="98284" y="105540"/>
                    <a:pt x="63324" y="105540"/>
                  </a:cubicBezTo>
                  <a:cubicBezTo>
                    <a:pt x="54518" y="105540"/>
                    <a:pt x="46141" y="103891"/>
                    <a:pt x="38522" y="100923"/>
                  </a:cubicBezTo>
                  <a:lnTo>
                    <a:pt x="11609" y="115171"/>
                  </a:lnTo>
                  <a:cubicBezTo>
                    <a:pt x="8542" y="116787"/>
                    <a:pt x="4782" y="116226"/>
                    <a:pt x="2309" y="113785"/>
                  </a:cubicBezTo>
                  <a:cubicBezTo>
                    <a:pt x="-165" y="111345"/>
                    <a:pt x="-726" y="107552"/>
                    <a:pt x="923" y="104485"/>
                  </a:cubicBezTo>
                  <a:lnTo>
                    <a:pt x="12665" y="82321"/>
                  </a:lnTo>
                  <a:cubicBezTo>
                    <a:pt x="4716" y="72625"/>
                    <a:pt x="0" y="60554"/>
                    <a:pt x="0" y="47493"/>
                  </a:cubicBezTo>
                  <a:cubicBezTo>
                    <a:pt x="0" y="15435"/>
                    <a:pt x="28364" y="-10554"/>
                    <a:pt x="63324" y="-10554"/>
                  </a:cubicBezTo>
                  <a:cubicBezTo>
                    <a:pt x="98284" y="-10554"/>
                    <a:pt x="126648" y="15435"/>
                    <a:pt x="126648" y="47493"/>
                  </a:cubicBezTo>
                  <a:close/>
                  <a:moveTo>
                    <a:pt x="126648" y="168864"/>
                  </a:moveTo>
                  <a:cubicBezTo>
                    <a:pt x="95613" y="168864"/>
                    <a:pt x="69788" y="148383"/>
                    <a:pt x="64380" y="121371"/>
                  </a:cubicBezTo>
                  <a:cubicBezTo>
                    <a:pt x="103957" y="120876"/>
                    <a:pt x="138357" y="92710"/>
                    <a:pt x="142149" y="54518"/>
                  </a:cubicBezTo>
                  <a:cubicBezTo>
                    <a:pt x="169623" y="60851"/>
                    <a:pt x="189972" y="83641"/>
                    <a:pt x="189972" y="110817"/>
                  </a:cubicBezTo>
                  <a:cubicBezTo>
                    <a:pt x="189972" y="123878"/>
                    <a:pt x="185256" y="135949"/>
                    <a:pt x="177307" y="145645"/>
                  </a:cubicBezTo>
                  <a:lnTo>
                    <a:pt x="189049" y="167809"/>
                  </a:lnTo>
                  <a:cubicBezTo>
                    <a:pt x="190665" y="170876"/>
                    <a:pt x="190104" y="174636"/>
                    <a:pt x="187664" y="177110"/>
                  </a:cubicBezTo>
                  <a:cubicBezTo>
                    <a:pt x="185223" y="179583"/>
                    <a:pt x="181430" y="180144"/>
                    <a:pt x="178363" y="178495"/>
                  </a:cubicBezTo>
                  <a:lnTo>
                    <a:pt x="151450" y="164247"/>
                  </a:lnTo>
                  <a:cubicBezTo>
                    <a:pt x="143831" y="167215"/>
                    <a:pt x="135454" y="168864"/>
                    <a:pt x="126648" y="168864"/>
                  </a:cubicBezTo>
                  <a:close/>
                </a:path>
              </a:pathLst>
            </a:custGeom>
            <a:solidFill>
              <a:srgbClr val="FFFFFF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 26"/>
            <p:cNvSpPr/>
            <p:nvPr/>
          </p:nvSpPr>
          <p:spPr>
            <a:xfrm>
              <a:off x="3342563" y="5673839"/>
              <a:ext cx="2735601" cy="2026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lang="en-US" sz="1064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สื่อสารโปร่งใส</a:t>
              </a:r>
              <a:endParaRPr lang="en-US" sz="1600" dirty="0"/>
            </a:p>
          </p:txBody>
        </p:sp>
        <p:sp>
          <p:nvSpPr>
            <p:cNvPr id="30" name="Text 27"/>
            <p:cNvSpPr/>
            <p:nvPr/>
          </p:nvSpPr>
          <p:spPr>
            <a:xfrm>
              <a:off x="3346784" y="5876476"/>
              <a:ext cx="2727158" cy="168864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93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ลดความไม่เข้าใจ</a:t>
              </a:r>
              <a:endParaRPr lang="en-US" sz="1600" dirty="0"/>
            </a:p>
          </p:txBody>
        </p:sp>
        <p:sp>
          <p:nvSpPr>
            <p:cNvPr id="31" name="Shape 28"/>
            <p:cNvSpPr/>
            <p:nvPr/>
          </p:nvSpPr>
          <p:spPr>
            <a:xfrm>
              <a:off x="7275623" y="5099701"/>
              <a:ext cx="472820" cy="472820"/>
            </a:xfrm>
            <a:custGeom>
              <a:avLst/>
              <a:gdLst/>
              <a:ahLst/>
              <a:cxnLst/>
              <a:rect l="l" t="t" r="r" b="b"/>
              <a:pathLst>
                <a:path w="472820" h="472820">
                  <a:moveTo>
                    <a:pt x="236410" y="0"/>
                  </a:moveTo>
                  <a:lnTo>
                    <a:pt x="236410" y="0"/>
                  </a:lnTo>
                  <a:cubicBezTo>
                    <a:pt x="366888" y="0"/>
                    <a:pt x="472820" y="105932"/>
                    <a:pt x="472820" y="236410"/>
                  </a:cubicBezTo>
                  <a:lnTo>
                    <a:pt x="472820" y="236410"/>
                  </a:lnTo>
                  <a:cubicBezTo>
                    <a:pt x="472820" y="366888"/>
                    <a:pt x="366888" y="472820"/>
                    <a:pt x="236410" y="472820"/>
                  </a:cubicBezTo>
                  <a:lnTo>
                    <a:pt x="236410" y="472820"/>
                  </a:lnTo>
                  <a:cubicBezTo>
                    <a:pt x="105932" y="472820"/>
                    <a:pt x="0" y="366888"/>
                    <a:pt x="0" y="236410"/>
                  </a:cubicBezTo>
                  <a:lnTo>
                    <a:pt x="0" y="236410"/>
                  </a:lnTo>
                  <a:cubicBezTo>
                    <a:pt x="0" y="105932"/>
                    <a:pt x="105932" y="0"/>
                    <a:pt x="236410" y="0"/>
                  </a:cubicBezTo>
                  <a:close/>
                </a:path>
              </a:pathLst>
            </a:custGeom>
            <a:solidFill>
              <a:srgbClr val="8B868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Shape 29"/>
            <p:cNvSpPr/>
            <p:nvPr/>
          </p:nvSpPr>
          <p:spPr>
            <a:xfrm>
              <a:off x="7417046" y="5251679"/>
              <a:ext cx="189972" cy="168864"/>
            </a:xfrm>
            <a:custGeom>
              <a:avLst/>
              <a:gdLst/>
              <a:ahLst/>
              <a:cxnLst/>
              <a:rect l="l" t="t" r="r" b="b"/>
              <a:pathLst>
                <a:path w="189972" h="168864">
                  <a:moveTo>
                    <a:pt x="88687" y="28100"/>
                  </a:moveTo>
                  <a:lnTo>
                    <a:pt x="50231" y="70844"/>
                  </a:lnTo>
                  <a:cubicBezTo>
                    <a:pt x="48713" y="72526"/>
                    <a:pt x="48779" y="75131"/>
                    <a:pt x="50395" y="76747"/>
                  </a:cubicBezTo>
                  <a:cubicBezTo>
                    <a:pt x="60455" y="86807"/>
                    <a:pt x="76780" y="86807"/>
                    <a:pt x="86840" y="76747"/>
                  </a:cubicBezTo>
                  <a:lnTo>
                    <a:pt x="97328" y="66259"/>
                  </a:lnTo>
                  <a:cubicBezTo>
                    <a:pt x="98713" y="64874"/>
                    <a:pt x="100461" y="64116"/>
                    <a:pt x="102242" y="63984"/>
                  </a:cubicBezTo>
                  <a:cubicBezTo>
                    <a:pt x="104485" y="63786"/>
                    <a:pt x="106793" y="64544"/>
                    <a:pt x="108508" y="66259"/>
                  </a:cubicBezTo>
                  <a:lnTo>
                    <a:pt x="166753" y="124010"/>
                  </a:lnTo>
                  <a:lnTo>
                    <a:pt x="189972" y="105540"/>
                  </a:lnTo>
                  <a:lnTo>
                    <a:pt x="189972" y="10554"/>
                  </a:lnTo>
                  <a:lnTo>
                    <a:pt x="153033" y="31662"/>
                  </a:lnTo>
                  <a:lnTo>
                    <a:pt x="145184" y="26418"/>
                  </a:lnTo>
                  <a:cubicBezTo>
                    <a:pt x="139973" y="22955"/>
                    <a:pt x="133871" y="21108"/>
                    <a:pt x="127605" y="21108"/>
                  </a:cubicBezTo>
                  <a:lnTo>
                    <a:pt x="104386" y="21108"/>
                  </a:lnTo>
                  <a:cubicBezTo>
                    <a:pt x="104023" y="21108"/>
                    <a:pt x="103627" y="21108"/>
                    <a:pt x="103264" y="21141"/>
                  </a:cubicBezTo>
                  <a:cubicBezTo>
                    <a:pt x="97691" y="21438"/>
                    <a:pt x="92447" y="23944"/>
                    <a:pt x="88687" y="28100"/>
                  </a:cubicBezTo>
                  <a:close/>
                  <a:moveTo>
                    <a:pt x="38456" y="60257"/>
                  </a:moveTo>
                  <a:lnTo>
                    <a:pt x="73680" y="21108"/>
                  </a:lnTo>
                  <a:lnTo>
                    <a:pt x="60620" y="21108"/>
                  </a:lnTo>
                  <a:cubicBezTo>
                    <a:pt x="52209" y="21108"/>
                    <a:pt x="44162" y="24439"/>
                    <a:pt x="38225" y="30376"/>
                  </a:cubicBezTo>
                  <a:lnTo>
                    <a:pt x="36939" y="31662"/>
                  </a:lnTo>
                  <a:lnTo>
                    <a:pt x="0" y="10554"/>
                  </a:lnTo>
                  <a:lnTo>
                    <a:pt x="0" y="105540"/>
                  </a:lnTo>
                  <a:lnTo>
                    <a:pt x="51583" y="148515"/>
                  </a:lnTo>
                  <a:cubicBezTo>
                    <a:pt x="59168" y="154847"/>
                    <a:pt x="68733" y="158310"/>
                    <a:pt x="78594" y="158310"/>
                  </a:cubicBezTo>
                  <a:lnTo>
                    <a:pt x="83773" y="158310"/>
                  </a:lnTo>
                  <a:lnTo>
                    <a:pt x="81464" y="156002"/>
                  </a:lnTo>
                  <a:cubicBezTo>
                    <a:pt x="78364" y="152901"/>
                    <a:pt x="78364" y="147888"/>
                    <a:pt x="81464" y="144821"/>
                  </a:cubicBezTo>
                  <a:cubicBezTo>
                    <a:pt x="84564" y="141754"/>
                    <a:pt x="89577" y="141721"/>
                    <a:pt x="92644" y="144821"/>
                  </a:cubicBezTo>
                  <a:lnTo>
                    <a:pt x="106167" y="158343"/>
                  </a:lnTo>
                  <a:lnTo>
                    <a:pt x="109135" y="158343"/>
                  </a:lnTo>
                  <a:cubicBezTo>
                    <a:pt x="115435" y="158343"/>
                    <a:pt x="121602" y="156925"/>
                    <a:pt x="127209" y="154287"/>
                  </a:cubicBezTo>
                  <a:lnTo>
                    <a:pt x="118403" y="145448"/>
                  </a:lnTo>
                  <a:cubicBezTo>
                    <a:pt x="115303" y="142347"/>
                    <a:pt x="115303" y="137334"/>
                    <a:pt x="118403" y="134267"/>
                  </a:cubicBezTo>
                  <a:cubicBezTo>
                    <a:pt x="121503" y="131200"/>
                    <a:pt x="126516" y="131167"/>
                    <a:pt x="129584" y="134267"/>
                  </a:cubicBezTo>
                  <a:lnTo>
                    <a:pt x="140138" y="144821"/>
                  </a:lnTo>
                  <a:lnTo>
                    <a:pt x="145909" y="139049"/>
                  </a:lnTo>
                  <a:cubicBezTo>
                    <a:pt x="148845" y="136114"/>
                    <a:pt x="149702" y="131859"/>
                    <a:pt x="148416" y="128132"/>
                  </a:cubicBezTo>
                  <a:lnTo>
                    <a:pt x="102935" y="83014"/>
                  </a:lnTo>
                  <a:lnTo>
                    <a:pt x="98020" y="87928"/>
                  </a:lnTo>
                  <a:cubicBezTo>
                    <a:pt x="81761" y="104188"/>
                    <a:pt x="55442" y="104188"/>
                    <a:pt x="39182" y="87928"/>
                  </a:cubicBezTo>
                  <a:cubicBezTo>
                    <a:pt x="31596" y="80342"/>
                    <a:pt x="31299" y="68172"/>
                    <a:pt x="38456" y="60224"/>
                  </a:cubicBezTo>
                  <a:close/>
                </a:path>
              </a:pathLst>
            </a:custGeom>
            <a:solidFill>
              <a:srgbClr val="FFFFFF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Text 30"/>
            <p:cNvSpPr/>
            <p:nvPr/>
          </p:nvSpPr>
          <p:spPr>
            <a:xfrm>
              <a:off x="6144760" y="5673839"/>
              <a:ext cx="2735601" cy="2026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lang="en-US" sz="1064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สร้างพันธมิตร</a:t>
              </a:r>
              <a:endParaRPr lang="en-US" sz="1600" dirty="0"/>
            </a:p>
          </p:txBody>
        </p:sp>
        <p:sp>
          <p:nvSpPr>
            <p:cNvPr id="34" name="Text 31"/>
            <p:cNvSpPr/>
            <p:nvPr/>
          </p:nvSpPr>
          <p:spPr>
            <a:xfrm>
              <a:off x="6148981" y="5876476"/>
              <a:ext cx="2727158" cy="168864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93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เพิ่มแรงสนับสนุน</a:t>
              </a:r>
              <a:endParaRPr lang="en-US" sz="1600" dirty="0"/>
            </a:p>
          </p:txBody>
        </p:sp>
        <p:sp>
          <p:nvSpPr>
            <p:cNvPr id="35" name="Shape 32"/>
            <p:cNvSpPr/>
            <p:nvPr/>
          </p:nvSpPr>
          <p:spPr>
            <a:xfrm>
              <a:off x="10077819" y="5099701"/>
              <a:ext cx="472820" cy="472820"/>
            </a:xfrm>
            <a:custGeom>
              <a:avLst/>
              <a:gdLst/>
              <a:ahLst/>
              <a:cxnLst/>
              <a:rect l="l" t="t" r="r" b="b"/>
              <a:pathLst>
                <a:path w="472820" h="472820">
                  <a:moveTo>
                    <a:pt x="236410" y="0"/>
                  </a:moveTo>
                  <a:lnTo>
                    <a:pt x="236410" y="0"/>
                  </a:lnTo>
                  <a:cubicBezTo>
                    <a:pt x="366888" y="0"/>
                    <a:pt x="472820" y="105932"/>
                    <a:pt x="472820" y="236410"/>
                  </a:cubicBezTo>
                  <a:lnTo>
                    <a:pt x="472820" y="236410"/>
                  </a:lnTo>
                  <a:cubicBezTo>
                    <a:pt x="472820" y="366888"/>
                    <a:pt x="366888" y="472820"/>
                    <a:pt x="236410" y="472820"/>
                  </a:cubicBezTo>
                  <a:lnTo>
                    <a:pt x="236410" y="472820"/>
                  </a:lnTo>
                  <a:cubicBezTo>
                    <a:pt x="105932" y="472820"/>
                    <a:pt x="0" y="366888"/>
                    <a:pt x="0" y="236410"/>
                  </a:cubicBezTo>
                  <a:lnTo>
                    <a:pt x="0" y="236410"/>
                  </a:lnTo>
                  <a:cubicBezTo>
                    <a:pt x="0" y="105932"/>
                    <a:pt x="105932" y="0"/>
                    <a:pt x="236410" y="0"/>
                  </a:cubicBezTo>
                  <a:close/>
                </a:path>
              </a:pathLst>
            </a:custGeom>
            <a:solidFill>
              <a:srgbClr val="C4B7A6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Shape 33"/>
            <p:cNvSpPr/>
            <p:nvPr/>
          </p:nvSpPr>
          <p:spPr>
            <a:xfrm>
              <a:off x="10229797" y="5251679"/>
              <a:ext cx="168864" cy="168864"/>
            </a:xfrm>
            <a:custGeom>
              <a:avLst/>
              <a:gdLst/>
              <a:ahLst/>
              <a:cxnLst/>
              <a:rect l="l" t="t" r="r" b="b"/>
              <a:pathLst>
                <a:path w="168864" h="168864">
                  <a:moveTo>
                    <a:pt x="158343" y="63324"/>
                  </a:moveTo>
                  <a:lnTo>
                    <a:pt x="160949" y="63324"/>
                  </a:lnTo>
                  <a:cubicBezTo>
                    <a:pt x="165335" y="63324"/>
                    <a:pt x="168864" y="59795"/>
                    <a:pt x="168864" y="55409"/>
                  </a:cubicBezTo>
                  <a:lnTo>
                    <a:pt x="168864" y="7916"/>
                  </a:lnTo>
                  <a:cubicBezTo>
                    <a:pt x="168864" y="4716"/>
                    <a:pt x="166951" y="1814"/>
                    <a:pt x="163983" y="594"/>
                  </a:cubicBezTo>
                  <a:cubicBezTo>
                    <a:pt x="161015" y="-627"/>
                    <a:pt x="157618" y="66"/>
                    <a:pt x="155342" y="2309"/>
                  </a:cubicBezTo>
                  <a:lnTo>
                    <a:pt x="138291" y="19393"/>
                  </a:lnTo>
                  <a:cubicBezTo>
                    <a:pt x="123680" y="7289"/>
                    <a:pt x="104881" y="0"/>
                    <a:pt x="84432" y="0"/>
                  </a:cubicBezTo>
                  <a:cubicBezTo>
                    <a:pt x="41886" y="0"/>
                    <a:pt x="6695" y="31464"/>
                    <a:pt x="858" y="72394"/>
                  </a:cubicBezTo>
                  <a:cubicBezTo>
                    <a:pt x="33" y="78166"/>
                    <a:pt x="4024" y="83509"/>
                    <a:pt x="9795" y="84333"/>
                  </a:cubicBezTo>
                  <a:cubicBezTo>
                    <a:pt x="15567" y="85158"/>
                    <a:pt x="20910" y="81134"/>
                    <a:pt x="21735" y="75395"/>
                  </a:cubicBezTo>
                  <a:cubicBezTo>
                    <a:pt x="26121" y="44690"/>
                    <a:pt x="52539" y="21108"/>
                    <a:pt x="84432" y="21108"/>
                  </a:cubicBezTo>
                  <a:cubicBezTo>
                    <a:pt x="99076" y="21108"/>
                    <a:pt x="112532" y="26055"/>
                    <a:pt x="123251" y="34399"/>
                  </a:cubicBezTo>
                  <a:lnTo>
                    <a:pt x="107849" y="49802"/>
                  </a:lnTo>
                  <a:cubicBezTo>
                    <a:pt x="105573" y="52077"/>
                    <a:pt x="104914" y="55475"/>
                    <a:pt x="106134" y="58443"/>
                  </a:cubicBezTo>
                  <a:cubicBezTo>
                    <a:pt x="107354" y="61411"/>
                    <a:pt x="110256" y="63324"/>
                    <a:pt x="113456" y="63324"/>
                  </a:cubicBezTo>
                  <a:lnTo>
                    <a:pt x="158343" y="63324"/>
                  </a:lnTo>
                  <a:close/>
                  <a:moveTo>
                    <a:pt x="168040" y="96470"/>
                  </a:moveTo>
                  <a:cubicBezTo>
                    <a:pt x="168864" y="90699"/>
                    <a:pt x="164841" y="85356"/>
                    <a:pt x="159102" y="84531"/>
                  </a:cubicBezTo>
                  <a:cubicBezTo>
                    <a:pt x="153363" y="83707"/>
                    <a:pt x="147987" y="87730"/>
                    <a:pt x="147163" y="93469"/>
                  </a:cubicBezTo>
                  <a:cubicBezTo>
                    <a:pt x="142776" y="124142"/>
                    <a:pt x="116358" y="147723"/>
                    <a:pt x="84465" y="147723"/>
                  </a:cubicBezTo>
                  <a:cubicBezTo>
                    <a:pt x="69821" y="147723"/>
                    <a:pt x="56365" y="142776"/>
                    <a:pt x="45646" y="134432"/>
                  </a:cubicBezTo>
                  <a:lnTo>
                    <a:pt x="61015" y="119063"/>
                  </a:lnTo>
                  <a:cubicBezTo>
                    <a:pt x="63291" y="116787"/>
                    <a:pt x="63951" y="113390"/>
                    <a:pt x="62730" y="110421"/>
                  </a:cubicBezTo>
                  <a:cubicBezTo>
                    <a:pt x="61510" y="107453"/>
                    <a:pt x="58608" y="105540"/>
                    <a:pt x="55409" y="105540"/>
                  </a:cubicBezTo>
                  <a:lnTo>
                    <a:pt x="7916" y="105540"/>
                  </a:lnTo>
                  <a:cubicBezTo>
                    <a:pt x="3529" y="105540"/>
                    <a:pt x="0" y="109069"/>
                    <a:pt x="0" y="113456"/>
                  </a:cubicBezTo>
                  <a:lnTo>
                    <a:pt x="0" y="160949"/>
                  </a:lnTo>
                  <a:cubicBezTo>
                    <a:pt x="0" y="164148"/>
                    <a:pt x="1913" y="167050"/>
                    <a:pt x="4881" y="168271"/>
                  </a:cubicBezTo>
                  <a:cubicBezTo>
                    <a:pt x="7850" y="169491"/>
                    <a:pt x="11247" y="168798"/>
                    <a:pt x="13522" y="166556"/>
                  </a:cubicBezTo>
                  <a:lnTo>
                    <a:pt x="30607" y="149471"/>
                  </a:lnTo>
                  <a:cubicBezTo>
                    <a:pt x="45184" y="161575"/>
                    <a:pt x="63984" y="168864"/>
                    <a:pt x="84432" y="168864"/>
                  </a:cubicBezTo>
                  <a:cubicBezTo>
                    <a:pt x="126978" y="168864"/>
                    <a:pt x="162169" y="137400"/>
                    <a:pt x="168007" y="96470"/>
                  </a:cubicBezTo>
                  <a:close/>
                </a:path>
              </a:pathLst>
            </a:custGeom>
            <a:solidFill>
              <a:srgbClr val="FFFFFF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 34"/>
            <p:cNvSpPr/>
            <p:nvPr/>
          </p:nvSpPr>
          <p:spPr>
            <a:xfrm>
              <a:off x="8946956" y="5673839"/>
              <a:ext cx="2735601" cy="2026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30000"/>
                </a:lnSpc>
              </a:pPr>
              <a:r>
                <a:rPr lang="en-US" sz="1064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ติดตามสม่ำเสมอ</a:t>
              </a:r>
              <a:endParaRPr lang="en-US" sz="1600" dirty="0"/>
            </a:p>
          </p:txBody>
        </p:sp>
        <p:sp>
          <p:nvSpPr>
            <p:cNvPr id="38" name="Text 35"/>
            <p:cNvSpPr/>
            <p:nvPr/>
          </p:nvSpPr>
          <p:spPr>
            <a:xfrm>
              <a:off x="8951178" y="5876476"/>
              <a:ext cx="2727158" cy="168864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931" dirty="0">
                  <a:solidFill>
                    <a:srgbClr val="3D3D3D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จับสัญญาณเปลี่ยนแปลง</a:t>
              </a:r>
              <a:endParaRPr lang="en-US" sz="1600" dirty="0"/>
            </a:p>
          </p:txBody>
        </p:sp>
        <p:sp>
          <p:nvSpPr>
            <p:cNvPr id="39" name="Shape 36"/>
            <p:cNvSpPr/>
            <p:nvPr/>
          </p:nvSpPr>
          <p:spPr>
            <a:xfrm>
              <a:off x="354615" y="6383069"/>
              <a:ext cx="11499657" cy="472820"/>
            </a:xfrm>
            <a:custGeom>
              <a:avLst/>
              <a:gdLst/>
              <a:ahLst/>
              <a:cxnLst/>
              <a:rect l="l" t="t" r="r" b="b"/>
              <a:pathLst>
                <a:path w="11499657" h="472820">
                  <a:moveTo>
                    <a:pt x="0" y="0"/>
                  </a:moveTo>
                  <a:lnTo>
                    <a:pt x="11499657" y="0"/>
                  </a:lnTo>
                  <a:lnTo>
                    <a:pt x="11499657" y="472820"/>
                  </a:lnTo>
                  <a:lnTo>
                    <a:pt x="0" y="4728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8680">
                <a:alpha val="7843"/>
              </a:srgbClr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Shape 37"/>
            <p:cNvSpPr/>
            <p:nvPr/>
          </p:nvSpPr>
          <p:spPr>
            <a:xfrm>
              <a:off x="354615" y="6383069"/>
              <a:ext cx="33773" cy="472820"/>
            </a:xfrm>
            <a:custGeom>
              <a:avLst/>
              <a:gdLst/>
              <a:ahLst/>
              <a:cxnLst/>
              <a:rect l="l" t="t" r="r" b="b"/>
              <a:pathLst>
                <a:path w="33773" h="472820">
                  <a:moveTo>
                    <a:pt x="0" y="0"/>
                  </a:moveTo>
                  <a:lnTo>
                    <a:pt x="33773" y="0"/>
                  </a:lnTo>
                  <a:lnTo>
                    <a:pt x="33773" y="472820"/>
                  </a:lnTo>
                  <a:lnTo>
                    <a:pt x="0" y="4728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B868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Shape 38"/>
            <p:cNvSpPr/>
            <p:nvPr/>
          </p:nvSpPr>
          <p:spPr>
            <a:xfrm>
              <a:off x="523479" y="6558686"/>
              <a:ext cx="135091" cy="135091"/>
            </a:xfrm>
            <a:custGeom>
              <a:avLst/>
              <a:gdLst/>
              <a:ahLst/>
              <a:cxnLst/>
              <a:rect l="l" t="t" r="r" b="b"/>
              <a:pathLst>
                <a:path w="135091" h="135091">
                  <a:moveTo>
                    <a:pt x="67546" y="135091"/>
                  </a:moveTo>
                  <a:cubicBezTo>
                    <a:pt x="104825" y="135091"/>
                    <a:pt x="135091" y="104825"/>
                    <a:pt x="135091" y="67546"/>
                  </a:cubicBezTo>
                  <a:cubicBezTo>
                    <a:pt x="135091" y="30266"/>
                    <a:pt x="104825" y="0"/>
                    <a:pt x="67546" y="0"/>
                  </a:cubicBezTo>
                  <a:cubicBezTo>
                    <a:pt x="30266" y="0"/>
                    <a:pt x="0" y="30266"/>
                    <a:pt x="0" y="67546"/>
                  </a:cubicBezTo>
                  <a:cubicBezTo>
                    <a:pt x="0" y="104825"/>
                    <a:pt x="30266" y="135091"/>
                    <a:pt x="67546" y="135091"/>
                  </a:cubicBezTo>
                  <a:close/>
                  <a:moveTo>
                    <a:pt x="59102" y="42216"/>
                  </a:moveTo>
                  <a:cubicBezTo>
                    <a:pt x="59102" y="37556"/>
                    <a:pt x="62886" y="33773"/>
                    <a:pt x="67546" y="33773"/>
                  </a:cubicBezTo>
                  <a:cubicBezTo>
                    <a:pt x="72206" y="33773"/>
                    <a:pt x="75989" y="37556"/>
                    <a:pt x="75989" y="42216"/>
                  </a:cubicBezTo>
                  <a:cubicBezTo>
                    <a:pt x="75989" y="46876"/>
                    <a:pt x="72206" y="50659"/>
                    <a:pt x="67546" y="50659"/>
                  </a:cubicBezTo>
                  <a:cubicBezTo>
                    <a:pt x="62886" y="50659"/>
                    <a:pt x="59102" y="46876"/>
                    <a:pt x="59102" y="42216"/>
                  </a:cubicBezTo>
                  <a:close/>
                  <a:moveTo>
                    <a:pt x="56992" y="59102"/>
                  </a:moveTo>
                  <a:lnTo>
                    <a:pt x="69657" y="59102"/>
                  </a:lnTo>
                  <a:cubicBezTo>
                    <a:pt x="73166" y="59102"/>
                    <a:pt x="75989" y="61926"/>
                    <a:pt x="75989" y="65435"/>
                  </a:cubicBezTo>
                  <a:lnTo>
                    <a:pt x="75989" y="88654"/>
                  </a:lnTo>
                  <a:lnTo>
                    <a:pt x="78100" y="88654"/>
                  </a:lnTo>
                  <a:cubicBezTo>
                    <a:pt x="81609" y="88654"/>
                    <a:pt x="84432" y="91477"/>
                    <a:pt x="84432" y="94986"/>
                  </a:cubicBezTo>
                  <a:cubicBezTo>
                    <a:pt x="84432" y="98495"/>
                    <a:pt x="81609" y="101319"/>
                    <a:pt x="78100" y="101319"/>
                  </a:cubicBezTo>
                  <a:lnTo>
                    <a:pt x="56992" y="101319"/>
                  </a:lnTo>
                  <a:cubicBezTo>
                    <a:pt x="53482" y="101319"/>
                    <a:pt x="50659" y="98495"/>
                    <a:pt x="50659" y="94986"/>
                  </a:cubicBezTo>
                  <a:cubicBezTo>
                    <a:pt x="50659" y="91477"/>
                    <a:pt x="53482" y="88654"/>
                    <a:pt x="56992" y="88654"/>
                  </a:cubicBezTo>
                  <a:lnTo>
                    <a:pt x="63324" y="88654"/>
                  </a:lnTo>
                  <a:lnTo>
                    <a:pt x="63324" y="71767"/>
                  </a:lnTo>
                  <a:lnTo>
                    <a:pt x="56992" y="71767"/>
                  </a:lnTo>
                  <a:cubicBezTo>
                    <a:pt x="53482" y="71767"/>
                    <a:pt x="50659" y="68944"/>
                    <a:pt x="50659" y="65435"/>
                  </a:cubicBezTo>
                  <a:cubicBezTo>
                    <a:pt x="50659" y="61926"/>
                    <a:pt x="53482" y="59102"/>
                    <a:pt x="56992" y="59102"/>
                  </a:cubicBezTo>
                  <a:close/>
                </a:path>
              </a:pathLst>
            </a:custGeom>
            <a:solidFill>
              <a:srgbClr val="8B868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 39"/>
            <p:cNvSpPr/>
            <p:nvPr/>
          </p:nvSpPr>
          <p:spPr>
            <a:xfrm>
              <a:off x="720363" y="6518161"/>
              <a:ext cx="11066363" cy="20263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30000"/>
                </a:lnSpc>
              </a:pPr>
              <a:r>
                <a:rPr lang="en-US" sz="1064" b="1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หลักการ:</a:t>
              </a:r>
              <a:r>
                <a:rPr lang="en-US" sz="1064" dirty="0">
                  <a:solidFill>
                    <a:srgbClr val="1A1A1A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 ความเสี่ยงที่ไม่ได้ประเมิน = ความเสี่ยงที่ไม่ได้จัดการ ต้องติดตามและปรับกลยุทธ์อย่างต่อเนื่อง</a:t>
              </a:r>
              <a:endParaRPr lang="en-US" sz="1600" dirty="0"/>
            </a:p>
          </p:txBody>
        </p:sp>
      </p:grp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COMMUNICATION STRATEGY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Communication Plan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192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วางแผนการสื่อสารตามกลุ่มผู้มีส่วนได้ส่วนเสีย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6383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81000" y="1905000"/>
            <a:ext cx="11430000" cy="3714750"/>
          </a:xfrm>
          <a:custGeom>
            <a:avLst/>
            <a:gdLst/>
            <a:ahLst/>
            <a:cxnLst/>
            <a:rect l="l" t="t" r="r" b="b"/>
            <a:pathLst>
              <a:path w="11430000" h="3714750">
                <a:moveTo>
                  <a:pt x="0" y="0"/>
                </a:moveTo>
                <a:lnTo>
                  <a:pt x="11430000" y="0"/>
                </a:lnTo>
                <a:lnTo>
                  <a:pt x="11430000" y="3714750"/>
                </a:lnTo>
                <a:lnTo>
                  <a:pt x="0" y="371475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3922"/>
            </a:srgbClr>
          </a:solidFill>
          <a:ln/>
        </p:spPr>
        <p:txBody>
          <a:bodyPr/>
          <a:lstStyle/>
          <a:p>
            <a:endParaRPr lang="en-US"/>
          </a:p>
        </p:txBody>
      </p:sp>
      <p:graphicFrame>
        <p:nvGraphicFramePr>
          <p:cNvPr id="18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09600" y="2133600"/>
          <a:ext cx="10972800" cy="3257548"/>
        </p:xfrm>
        <a:graphic>
          <a:graphicData uri="http://schemas.openxmlformats.org/drawingml/2006/table">
            <a:tbl>
              <a:tblPr/>
              <a:tblGrid>
                <a:gridCol w="1868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508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7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67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589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65364"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Stakeholder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Key Message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Channel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Frequency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Owner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364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กระทรวงสธ.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ความคืบหน้า ปัญหา แนวทางแก้ไข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ประชุม รายงาน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รายเดือน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ผอ.โครงการ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5364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สปสช.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ข้อมูลกองทุน ผลการดำเนินงาน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ประชุม อีเมล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รายเดือน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ทีมงาน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5364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รพ.เอกชน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อัตราจ่าย เงื่อนไข การเบิกจ่าย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สัมมนา จดหมาย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รายไตรมาส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ฝ่ายประสานงาน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5364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ผู้ป่วย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สิทธิ์ประโยชน์ วิธีใช้บริการ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สื่อสังคมออนไลน์ โบรชัวร์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ต่อเนื่อง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ฝ่ายประชาสัมพันธ์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5364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ภาคธุรกิจประกัน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ผลกระทบ โอกาส การปรับตัว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อีเมล ประชุม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ตามจำเป็น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ฝ่ายนโยบาย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5364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ภาคประชาสังคม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ความโปร่งใส การติดตามตรวจสอบ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เว็บไซต์ รายงาน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รายไตรมาส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ฝ่ายประชาสัมพันธ์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Shape 5"/>
          <p:cNvSpPr/>
          <p:nvPr/>
        </p:nvSpPr>
        <p:spPr>
          <a:xfrm>
            <a:off x="400050" y="5768346"/>
            <a:ext cx="3686175" cy="762000"/>
          </a:xfrm>
          <a:custGeom>
            <a:avLst/>
            <a:gdLst/>
            <a:ahLst/>
            <a:cxnLst/>
            <a:rect l="l" t="t" r="r" b="b"/>
            <a:pathLst>
              <a:path w="3686175" h="762000">
                <a:moveTo>
                  <a:pt x="0" y="0"/>
                </a:moveTo>
                <a:lnTo>
                  <a:pt x="3686175" y="0"/>
                </a:lnTo>
                <a:lnTo>
                  <a:pt x="3686175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400050" y="5768346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90550" y="5966464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0013" y="104775"/>
                </a:moveTo>
                <a:cubicBezTo>
                  <a:pt x="128945" y="104775"/>
                  <a:pt x="152400" y="81320"/>
                  <a:pt x="152400" y="52388"/>
                </a:cubicBezTo>
                <a:cubicBezTo>
                  <a:pt x="152400" y="23455"/>
                  <a:pt x="128945" y="0"/>
                  <a:pt x="100013" y="0"/>
                </a:cubicBezTo>
                <a:cubicBezTo>
                  <a:pt x="71080" y="0"/>
                  <a:pt x="47625" y="23455"/>
                  <a:pt x="47625" y="52388"/>
                </a:cubicBezTo>
                <a:cubicBezTo>
                  <a:pt x="47625" y="57954"/>
                  <a:pt x="48488" y="63341"/>
                  <a:pt x="50096" y="68372"/>
                </a:cubicBezTo>
                <a:lnTo>
                  <a:pt x="2084" y="116384"/>
                </a:lnTo>
                <a:cubicBezTo>
                  <a:pt x="744" y="117723"/>
                  <a:pt x="0" y="119539"/>
                  <a:pt x="0" y="121444"/>
                </a:cubicBezTo>
                <a:lnTo>
                  <a:pt x="0" y="145256"/>
                </a:lnTo>
                <a:cubicBezTo>
                  <a:pt x="0" y="149215"/>
                  <a:pt x="3185" y="152400"/>
                  <a:pt x="7144" y="152400"/>
                </a:cubicBezTo>
                <a:lnTo>
                  <a:pt x="30956" y="152400"/>
                </a:lnTo>
                <a:cubicBezTo>
                  <a:pt x="34915" y="152400"/>
                  <a:pt x="38100" y="149215"/>
                  <a:pt x="38100" y="145256"/>
                </a:cubicBezTo>
                <a:lnTo>
                  <a:pt x="38100" y="133350"/>
                </a:lnTo>
                <a:lnTo>
                  <a:pt x="50006" y="133350"/>
                </a:lnTo>
                <a:cubicBezTo>
                  <a:pt x="53965" y="133350"/>
                  <a:pt x="57150" y="130165"/>
                  <a:pt x="57150" y="126206"/>
                </a:cubicBezTo>
                <a:lnTo>
                  <a:pt x="57150" y="114300"/>
                </a:lnTo>
                <a:lnTo>
                  <a:pt x="69056" y="114300"/>
                </a:lnTo>
                <a:cubicBezTo>
                  <a:pt x="70961" y="114300"/>
                  <a:pt x="72777" y="113556"/>
                  <a:pt x="74116" y="112216"/>
                </a:cubicBezTo>
                <a:lnTo>
                  <a:pt x="84028" y="102304"/>
                </a:lnTo>
                <a:cubicBezTo>
                  <a:pt x="89059" y="103912"/>
                  <a:pt x="94446" y="104775"/>
                  <a:pt x="100013" y="104775"/>
                </a:cubicBezTo>
                <a:close/>
                <a:moveTo>
                  <a:pt x="111919" y="28575"/>
                </a:moveTo>
                <a:cubicBezTo>
                  <a:pt x="118490" y="28575"/>
                  <a:pt x="123825" y="33910"/>
                  <a:pt x="123825" y="40481"/>
                </a:cubicBezTo>
                <a:cubicBezTo>
                  <a:pt x="123825" y="47052"/>
                  <a:pt x="118490" y="52388"/>
                  <a:pt x="111919" y="52388"/>
                </a:cubicBezTo>
                <a:cubicBezTo>
                  <a:pt x="105348" y="52388"/>
                  <a:pt x="100013" y="47052"/>
                  <a:pt x="100013" y="40481"/>
                </a:cubicBezTo>
                <a:cubicBezTo>
                  <a:pt x="100013" y="33910"/>
                  <a:pt x="105348" y="28575"/>
                  <a:pt x="111919" y="2857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819150" y="5920746"/>
            <a:ext cx="3190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Key Message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71500" y="6187446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ข้อความที่ต้องการสื่อสารต่อแต่ละกลุ่ม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260771" y="5768346"/>
            <a:ext cx="3686175" cy="762000"/>
          </a:xfrm>
          <a:custGeom>
            <a:avLst/>
            <a:gdLst/>
            <a:ahLst/>
            <a:cxnLst/>
            <a:rect l="l" t="t" r="r" b="b"/>
            <a:pathLst>
              <a:path w="3686175" h="762000">
                <a:moveTo>
                  <a:pt x="0" y="0"/>
                </a:moveTo>
                <a:lnTo>
                  <a:pt x="3686175" y="0"/>
                </a:lnTo>
                <a:lnTo>
                  <a:pt x="3686175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4260771" y="5768346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4441746" y="5966464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26164" y="3423"/>
                </a:moveTo>
                <a:cubicBezTo>
                  <a:pt x="22800" y="1369"/>
                  <a:pt x="18395" y="2471"/>
                  <a:pt x="16341" y="5834"/>
                </a:cubicBezTo>
                <a:cubicBezTo>
                  <a:pt x="8959" y="18038"/>
                  <a:pt x="4733" y="32355"/>
                  <a:pt x="4733" y="47625"/>
                </a:cubicBezTo>
                <a:cubicBezTo>
                  <a:pt x="4733" y="62895"/>
                  <a:pt x="8959" y="77212"/>
                  <a:pt x="16341" y="89416"/>
                </a:cubicBezTo>
                <a:cubicBezTo>
                  <a:pt x="18395" y="92779"/>
                  <a:pt x="22771" y="93881"/>
                  <a:pt x="26164" y="91827"/>
                </a:cubicBezTo>
                <a:cubicBezTo>
                  <a:pt x="29557" y="89773"/>
                  <a:pt x="30629" y="85398"/>
                  <a:pt x="28575" y="82004"/>
                </a:cubicBezTo>
                <a:cubicBezTo>
                  <a:pt x="22533" y="72003"/>
                  <a:pt x="19050" y="60216"/>
                  <a:pt x="19050" y="47625"/>
                </a:cubicBezTo>
                <a:cubicBezTo>
                  <a:pt x="19050" y="35034"/>
                  <a:pt x="22533" y="23247"/>
                  <a:pt x="28605" y="13216"/>
                </a:cubicBezTo>
                <a:cubicBezTo>
                  <a:pt x="30659" y="9852"/>
                  <a:pt x="29557" y="5447"/>
                  <a:pt x="26194" y="3393"/>
                </a:cubicBezTo>
                <a:close/>
                <a:moveTo>
                  <a:pt x="145256" y="3423"/>
                </a:moveTo>
                <a:cubicBezTo>
                  <a:pt x="141893" y="5477"/>
                  <a:pt x="140791" y="9852"/>
                  <a:pt x="142845" y="13246"/>
                </a:cubicBezTo>
                <a:cubicBezTo>
                  <a:pt x="148917" y="23277"/>
                  <a:pt x="152400" y="35064"/>
                  <a:pt x="152400" y="47655"/>
                </a:cubicBezTo>
                <a:cubicBezTo>
                  <a:pt x="152400" y="60246"/>
                  <a:pt x="148917" y="72033"/>
                  <a:pt x="142845" y="82064"/>
                </a:cubicBezTo>
                <a:cubicBezTo>
                  <a:pt x="140791" y="85427"/>
                  <a:pt x="141893" y="89833"/>
                  <a:pt x="145256" y="91886"/>
                </a:cubicBezTo>
                <a:cubicBezTo>
                  <a:pt x="148620" y="93940"/>
                  <a:pt x="153025" y="92839"/>
                  <a:pt x="155079" y="89475"/>
                </a:cubicBezTo>
                <a:cubicBezTo>
                  <a:pt x="162461" y="77272"/>
                  <a:pt x="166688" y="62954"/>
                  <a:pt x="166688" y="47685"/>
                </a:cubicBezTo>
                <a:cubicBezTo>
                  <a:pt x="166688" y="32415"/>
                  <a:pt x="162461" y="18038"/>
                  <a:pt x="155079" y="5834"/>
                </a:cubicBezTo>
                <a:cubicBezTo>
                  <a:pt x="153025" y="2471"/>
                  <a:pt x="148650" y="1369"/>
                  <a:pt x="145256" y="3423"/>
                </a:cubicBezTo>
                <a:close/>
                <a:moveTo>
                  <a:pt x="95250" y="64115"/>
                </a:moveTo>
                <a:cubicBezTo>
                  <a:pt x="100935" y="60811"/>
                  <a:pt x="104775" y="54679"/>
                  <a:pt x="104775" y="47625"/>
                </a:cubicBezTo>
                <a:cubicBezTo>
                  <a:pt x="104775" y="37118"/>
                  <a:pt x="96232" y="28575"/>
                  <a:pt x="85725" y="28575"/>
                </a:cubicBezTo>
                <a:cubicBezTo>
                  <a:pt x="75218" y="28575"/>
                  <a:pt x="66675" y="37118"/>
                  <a:pt x="66675" y="47625"/>
                </a:cubicBezTo>
                <a:cubicBezTo>
                  <a:pt x="66675" y="54679"/>
                  <a:pt x="70515" y="60841"/>
                  <a:pt x="76200" y="64115"/>
                </a:cubicBezTo>
                <a:lnTo>
                  <a:pt x="76200" y="142875"/>
                </a:lnTo>
                <a:cubicBezTo>
                  <a:pt x="76200" y="148144"/>
                  <a:pt x="80456" y="152400"/>
                  <a:pt x="85725" y="152400"/>
                </a:cubicBezTo>
                <a:cubicBezTo>
                  <a:pt x="90994" y="152400"/>
                  <a:pt x="95250" y="148144"/>
                  <a:pt x="95250" y="142875"/>
                </a:cubicBezTo>
                <a:lnTo>
                  <a:pt x="95250" y="64115"/>
                </a:lnTo>
                <a:close/>
                <a:moveTo>
                  <a:pt x="53638" y="27087"/>
                </a:moveTo>
                <a:cubicBezTo>
                  <a:pt x="55781" y="23753"/>
                  <a:pt x="54799" y="19348"/>
                  <a:pt x="51495" y="17205"/>
                </a:cubicBezTo>
                <a:cubicBezTo>
                  <a:pt x="48191" y="15061"/>
                  <a:pt x="43755" y="16044"/>
                  <a:pt x="41612" y="19348"/>
                </a:cubicBezTo>
                <a:cubicBezTo>
                  <a:pt x="36374" y="27503"/>
                  <a:pt x="33338" y="37207"/>
                  <a:pt x="33338" y="47625"/>
                </a:cubicBezTo>
                <a:cubicBezTo>
                  <a:pt x="33338" y="58043"/>
                  <a:pt x="36374" y="67747"/>
                  <a:pt x="41612" y="75902"/>
                </a:cubicBezTo>
                <a:cubicBezTo>
                  <a:pt x="43755" y="79236"/>
                  <a:pt x="48161" y="80189"/>
                  <a:pt x="51495" y="78045"/>
                </a:cubicBezTo>
                <a:cubicBezTo>
                  <a:pt x="54828" y="75902"/>
                  <a:pt x="55781" y="71497"/>
                  <a:pt x="53638" y="68163"/>
                </a:cubicBezTo>
                <a:cubicBezTo>
                  <a:pt x="49828" y="62240"/>
                  <a:pt x="47625" y="55185"/>
                  <a:pt x="47625" y="47625"/>
                </a:cubicBezTo>
                <a:cubicBezTo>
                  <a:pt x="47625" y="40065"/>
                  <a:pt x="49828" y="33010"/>
                  <a:pt x="53638" y="27087"/>
                </a:cubicBezTo>
                <a:close/>
                <a:moveTo>
                  <a:pt x="129838" y="19348"/>
                </a:moveTo>
                <a:cubicBezTo>
                  <a:pt x="127695" y="16014"/>
                  <a:pt x="123289" y="15061"/>
                  <a:pt x="119955" y="17205"/>
                </a:cubicBezTo>
                <a:cubicBezTo>
                  <a:pt x="116622" y="19348"/>
                  <a:pt x="115669" y="23753"/>
                  <a:pt x="117812" y="27087"/>
                </a:cubicBezTo>
                <a:cubicBezTo>
                  <a:pt x="121622" y="33010"/>
                  <a:pt x="123825" y="40065"/>
                  <a:pt x="123825" y="47625"/>
                </a:cubicBezTo>
                <a:cubicBezTo>
                  <a:pt x="123825" y="55185"/>
                  <a:pt x="121622" y="62240"/>
                  <a:pt x="117812" y="68163"/>
                </a:cubicBezTo>
                <a:cubicBezTo>
                  <a:pt x="115669" y="71497"/>
                  <a:pt x="116651" y="75902"/>
                  <a:pt x="119955" y="78045"/>
                </a:cubicBezTo>
                <a:cubicBezTo>
                  <a:pt x="123259" y="80189"/>
                  <a:pt x="127695" y="79206"/>
                  <a:pt x="129838" y="75902"/>
                </a:cubicBezTo>
                <a:cubicBezTo>
                  <a:pt x="135076" y="67747"/>
                  <a:pt x="138113" y="58043"/>
                  <a:pt x="138113" y="47625"/>
                </a:cubicBezTo>
                <a:cubicBezTo>
                  <a:pt x="138113" y="37207"/>
                  <a:pt x="135076" y="27503"/>
                  <a:pt x="129838" y="19348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4679871" y="5920746"/>
            <a:ext cx="3190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Channel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32221" y="6187446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ช่องทางที่เหมาะสมกับกลุ่มเป้าหมาย</a:t>
            </a:r>
            <a:endParaRPr lang="en-US" sz="1600" dirty="0"/>
          </a:p>
        </p:txBody>
      </p:sp>
      <p:sp>
        <p:nvSpPr>
          <p:cNvPr id="7" name="Shape 15"/>
          <p:cNvSpPr/>
          <p:nvPr/>
        </p:nvSpPr>
        <p:spPr>
          <a:xfrm>
            <a:off x="8121611" y="5768346"/>
            <a:ext cx="3686175" cy="762000"/>
          </a:xfrm>
          <a:custGeom>
            <a:avLst/>
            <a:gdLst/>
            <a:ahLst/>
            <a:cxnLst/>
            <a:rect l="l" t="t" r="r" b="b"/>
            <a:pathLst>
              <a:path w="3686175" h="762000">
                <a:moveTo>
                  <a:pt x="0" y="0"/>
                </a:moveTo>
                <a:lnTo>
                  <a:pt x="3686175" y="0"/>
                </a:lnTo>
                <a:lnTo>
                  <a:pt x="3686175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8121611" y="5768346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7"/>
          <p:cNvSpPr/>
          <p:nvPr/>
        </p:nvSpPr>
        <p:spPr>
          <a:xfrm>
            <a:off x="8321636" y="5966464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46961" y="73819"/>
                  <a:pt x="30956" y="57814"/>
                  <a:pt x="30956" y="38100"/>
                </a:cubicBezTo>
                <a:cubicBezTo>
                  <a:pt x="30956" y="18386"/>
                  <a:pt x="46961" y="2381"/>
                  <a:pt x="66675" y="2381"/>
                </a:cubicBezTo>
                <a:cubicBezTo>
                  <a:pt x="86389" y="2381"/>
                  <a:pt x="102394" y="18386"/>
                  <a:pt x="102394" y="38100"/>
                </a:cubicBezTo>
                <a:cubicBezTo>
                  <a:pt x="102394" y="57814"/>
                  <a:pt x="86389" y="73819"/>
                  <a:pt x="66675" y="73819"/>
                </a:cubicBezTo>
                <a:close/>
                <a:moveTo>
                  <a:pt x="57596" y="90488"/>
                </a:moveTo>
                <a:lnTo>
                  <a:pt x="75754" y="90488"/>
                </a:lnTo>
                <a:cubicBezTo>
                  <a:pt x="78641" y="90488"/>
                  <a:pt x="80962" y="92809"/>
                  <a:pt x="80962" y="95696"/>
                </a:cubicBezTo>
                <a:cubicBezTo>
                  <a:pt x="80962" y="96947"/>
                  <a:pt x="80516" y="98137"/>
                  <a:pt x="79712" y="99090"/>
                </a:cubicBezTo>
                <a:lnTo>
                  <a:pt x="71557" y="108615"/>
                </a:lnTo>
                <a:lnTo>
                  <a:pt x="80784" y="142875"/>
                </a:lnTo>
                <a:lnTo>
                  <a:pt x="80962" y="142875"/>
                </a:lnTo>
                <a:lnTo>
                  <a:pt x="91261" y="101650"/>
                </a:lnTo>
                <a:cubicBezTo>
                  <a:pt x="91916" y="99060"/>
                  <a:pt x="94565" y="97482"/>
                  <a:pt x="97066" y="98435"/>
                </a:cubicBezTo>
                <a:cubicBezTo>
                  <a:pt x="115491" y="105460"/>
                  <a:pt x="128588" y="123319"/>
                  <a:pt x="128588" y="144214"/>
                </a:cubicBezTo>
                <a:cubicBezTo>
                  <a:pt x="128588" y="148709"/>
                  <a:pt x="124926" y="152370"/>
                  <a:pt x="120432" y="152370"/>
                </a:cubicBezTo>
                <a:lnTo>
                  <a:pt x="12918" y="152400"/>
                </a:lnTo>
                <a:cubicBezTo>
                  <a:pt x="8424" y="152400"/>
                  <a:pt x="4763" y="148739"/>
                  <a:pt x="4763" y="144244"/>
                </a:cubicBezTo>
                <a:cubicBezTo>
                  <a:pt x="4763" y="123349"/>
                  <a:pt x="17859" y="105489"/>
                  <a:pt x="36284" y="98465"/>
                </a:cubicBezTo>
                <a:cubicBezTo>
                  <a:pt x="38785" y="97512"/>
                  <a:pt x="41434" y="99090"/>
                  <a:pt x="42089" y="101679"/>
                </a:cubicBezTo>
                <a:lnTo>
                  <a:pt x="52388" y="142905"/>
                </a:lnTo>
                <a:lnTo>
                  <a:pt x="52566" y="142905"/>
                </a:lnTo>
                <a:lnTo>
                  <a:pt x="61793" y="108645"/>
                </a:lnTo>
                <a:lnTo>
                  <a:pt x="53638" y="99120"/>
                </a:lnTo>
                <a:cubicBezTo>
                  <a:pt x="52834" y="98167"/>
                  <a:pt x="52388" y="96976"/>
                  <a:pt x="52388" y="95726"/>
                </a:cubicBezTo>
                <a:cubicBezTo>
                  <a:pt x="52388" y="92839"/>
                  <a:pt x="54709" y="90517"/>
                  <a:pt x="57596" y="90517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8540711" y="5920746"/>
            <a:ext cx="3190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Owner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293061" y="6187446"/>
            <a:ext cx="3429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ผู้รับผิดชอบการสื่อสาร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kern="0" spc="1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PHASED ENGAGEMENT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Timing &amp; Sequencing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1016000"/>
            <a:ext cx="11628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จัดลำดับการมีส่วนร่วมตามขั้นตอนนโยบาย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7500" y="1365250"/>
            <a:ext cx="762000" cy="31750"/>
          </a:xfrm>
          <a:custGeom>
            <a:avLst/>
            <a:gdLst/>
            <a:ahLst/>
            <a:cxnLst/>
            <a:rect l="l" t="t" r="r" b="b"/>
            <a:pathLst>
              <a:path w="762000" h="31750">
                <a:moveTo>
                  <a:pt x="0" y="0"/>
                </a:moveTo>
                <a:lnTo>
                  <a:pt x="762000" y="0"/>
                </a:lnTo>
                <a:lnTo>
                  <a:pt x="762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71500" y="1467754"/>
            <a:ext cx="31750" cy="4699000"/>
          </a:xfrm>
          <a:custGeom>
            <a:avLst/>
            <a:gdLst/>
            <a:ahLst/>
            <a:cxnLst/>
            <a:rect l="l" t="t" r="r" b="b"/>
            <a:pathLst>
              <a:path w="31750" h="4699000">
                <a:moveTo>
                  <a:pt x="0" y="0"/>
                </a:moveTo>
                <a:lnTo>
                  <a:pt x="31750" y="0"/>
                </a:lnTo>
                <a:lnTo>
                  <a:pt x="31750" y="4699000"/>
                </a:lnTo>
                <a:lnTo>
                  <a:pt x="0" y="46990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1031875" y="1467754"/>
            <a:ext cx="10842625" cy="1079500"/>
          </a:xfrm>
          <a:custGeom>
            <a:avLst/>
            <a:gdLst/>
            <a:ahLst/>
            <a:cxnLst/>
            <a:rect l="l" t="t" r="r" b="b"/>
            <a:pathLst>
              <a:path w="10842625" h="1079500">
                <a:moveTo>
                  <a:pt x="0" y="0"/>
                </a:moveTo>
                <a:lnTo>
                  <a:pt x="10842625" y="0"/>
                </a:lnTo>
                <a:lnTo>
                  <a:pt x="10842625" y="1079500"/>
                </a:lnTo>
                <a:lnTo>
                  <a:pt x="0" y="10795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1031875" y="1467754"/>
            <a:ext cx="31750" cy="1079500"/>
          </a:xfrm>
          <a:custGeom>
            <a:avLst/>
            <a:gdLst/>
            <a:ahLst/>
            <a:cxnLst/>
            <a:rect l="l" t="t" r="r" b="b"/>
            <a:pathLst>
              <a:path w="31750" h="1079500">
                <a:moveTo>
                  <a:pt x="0" y="0"/>
                </a:moveTo>
                <a:lnTo>
                  <a:pt x="31750" y="0"/>
                </a:lnTo>
                <a:lnTo>
                  <a:pt x="31750" y="1079500"/>
                </a:lnTo>
                <a:lnTo>
                  <a:pt x="0" y="10795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206500" y="1626504"/>
            <a:ext cx="2436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ขั้นการออกแบบ (Design Phase)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202393" y="1626504"/>
            <a:ext cx="515938" cy="222250"/>
          </a:xfrm>
          <a:custGeom>
            <a:avLst/>
            <a:gdLst/>
            <a:ahLst/>
            <a:cxnLst/>
            <a:rect l="l" t="t" r="r" b="b"/>
            <a:pathLst>
              <a:path w="515938" h="222250">
                <a:moveTo>
                  <a:pt x="0" y="0"/>
                </a:moveTo>
                <a:lnTo>
                  <a:pt x="515938" y="0"/>
                </a:lnTo>
                <a:lnTo>
                  <a:pt x="515938" y="222250"/>
                </a:lnTo>
                <a:lnTo>
                  <a:pt x="0" y="22225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1202393" y="1626504"/>
            <a:ext cx="571500" cy="222250"/>
          </a:xfrm>
          <a:prstGeom prst="rect">
            <a:avLst/>
          </a:prstGeom>
          <a:noFill/>
          <a:ln/>
        </p:spPr>
        <p:txBody>
          <a:bodyPr wrap="square" lIns="95250" tIns="31750" rIns="95250" bIns="3175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เริ่มต้น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06500" y="1944004"/>
            <a:ext cx="10572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กลุ่มเป้าหมาย:</a:t>
            </a:r>
            <a:r>
              <a:rPr lang="en-US" sz="10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ผู้มีอำนาจสูง (กระทรวง สปสช.) ผู้เชี่ยวชาญ ภาคประชาสังคม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06500" y="2198004"/>
            <a:ext cx="10572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กิจกรรม:</a:t>
            </a:r>
            <a:r>
              <a:rPr lang="en-US" sz="10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ประชุมวางแผน ร่วมกำหนดกรอบนโยบาย ระดมความคิดเห็นเชิงลึก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031875" y="2674254"/>
            <a:ext cx="10842625" cy="1079500"/>
          </a:xfrm>
          <a:custGeom>
            <a:avLst/>
            <a:gdLst/>
            <a:ahLst/>
            <a:cxnLst/>
            <a:rect l="l" t="t" r="r" b="b"/>
            <a:pathLst>
              <a:path w="10842625" h="1079500">
                <a:moveTo>
                  <a:pt x="0" y="0"/>
                </a:moveTo>
                <a:lnTo>
                  <a:pt x="10842625" y="0"/>
                </a:lnTo>
                <a:lnTo>
                  <a:pt x="10842625" y="1079500"/>
                </a:lnTo>
                <a:lnTo>
                  <a:pt x="0" y="10795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1031875" y="2674254"/>
            <a:ext cx="31750" cy="1079500"/>
          </a:xfrm>
          <a:custGeom>
            <a:avLst/>
            <a:gdLst/>
            <a:ahLst/>
            <a:cxnLst/>
            <a:rect l="l" t="t" r="r" b="b"/>
            <a:pathLst>
              <a:path w="31750" h="1079500">
                <a:moveTo>
                  <a:pt x="0" y="0"/>
                </a:moveTo>
                <a:lnTo>
                  <a:pt x="31750" y="0"/>
                </a:lnTo>
                <a:lnTo>
                  <a:pt x="31750" y="1079500"/>
                </a:lnTo>
                <a:lnTo>
                  <a:pt x="0" y="10795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1206500" y="2833004"/>
            <a:ext cx="2198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ขั้นการร่าง (Drafting Phase)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189891" y="2833004"/>
            <a:ext cx="523875" cy="222250"/>
          </a:xfrm>
          <a:custGeom>
            <a:avLst/>
            <a:gdLst/>
            <a:ahLst/>
            <a:cxnLst/>
            <a:rect l="l" t="t" r="r" b="b"/>
            <a:pathLst>
              <a:path w="523875" h="222250">
                <a:moveTo>
                  <a:pt x="0" y="0"/>
                </a:moveTo>
                <a:lnTo>
                  <a:pt x="523875" y="0"/>
                </a:lnTo>
                <a:lnTo>
                  <a:pt x="523875" y="222250"/>
                </a:lnTo>
                <a:lnTo>
                  <a:pt x="0" y="2222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1189891" y="2833004"/>
            <a:ext cx="579438" cy="222250"/>
          </a:xfrm>
          <a:prstGeom prst="rect">
            <a:avLst/>
          </a:prstGeom>
          <a:noFill/>
          <a:ln/>
        </p:spPr>
        <p:txBody>
          <a:bodyPr wrap="square" lIns="95250" tIns="31750" rIns="95250" bIns="3175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พัฒนา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206500" y="3150504"/>
            <a:ext cx="10572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กลุ่มเป้าหมาย:</a:t>
            </a:r>
            <a:r>
              <a:rPr lang="en-US" sz="10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ผู้มีส่วนได้ส่วนเสียหลัก ผู้ให้บริการ ผู้ใช้บริการ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06500" y="3404504"/>
            <a:ext cx="10572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กิจกรรม:</a:t>
            </a:r>
            <a:r>
              <a:rPr lang="en-US" sz="10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รับฟังความคิดเห็น ปรึกษาหารือ แก้ไขร่างตามข้อเสนอแนะ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031875" y="3880754"/>
            <a:ext cx="10842625" cy="1079500"/>
          </a:xfrm>
          <a:custGeom>
            <a:avLst/>
            <a:gdLst/>
            <a:ahLst/>
            <a:cxnLst/>
            <a:rect l="l" t="t" r="r" b="b"/>
            <a:pathLst>
              <a:path w="10842625" h="1079500">
                <a:moveTo>
                  <a:pt x="0" y="0"/>
                </a:moveTo>
                <a:lnTo>
                  <a:pt x="10842625" y="0"/>
                </a:lnTo>
                <a:lnTo>
                  <a:pt x="10842625" y="1079500"/>
                </a:lnTo>
                <a:lnTo>
                  <a:pt x="0" y="10795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1031875" y="3880754"/>
            <a:ext cx="31750" cy="1079500"/>
          </a:xfrm>
          <a:custGeom>
            <a:avLst/>
            <a:gdLst/>
            <a:ahLst/>
            <a:cxnLst/>
            <a:rect l="l" t="t" r="r" b="b"/>
            <a:pathLst>
              <a:path w="31750" h="1079500">
                <a:moveTo>
                  <a:pt x="0" y="0"/>
                </a:moveTo>
                <a:lnTo>
                  <a:pt x="31750" y="0"/>
                </a:lnTo>
                <a:lnTo>
                  <a:pt x="31750" y="1079500"/>
                </a:lnTo>
                <a:lnTo>
                  <a:pt x="0" y="10795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1206500" y="4039504"/>
            <a:ext cx="2563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ขั้นการตัดสินใจ (Decision Phase)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1212016" y="4039504"/>
            <a:ext cx="500063" cy="222250"/>
          </a:xfrm>
          <a:custGeom>
            <a:avLst/>
            <a:gdLst/>
            <a:ahLst/>
            <a:cxnLst/>
            <a:rect l="l" t="t" r="r" b="b"/>
            <a:pathLst>
              <a:path w="500063" h="222250">
                <a:moveTo>
                  <a:pt x="0" y="0"/>
                </a:moveTo>
                <a:lnTo>
                  <a:pt x="500063" y="0"/>
                </a:lnTo>
                <a:lnTo>
                  <a:pt x="500063" y="222250"/>
                </a:lnTo>
                <a:lnTo>
                  <a:pt x="0" y="22225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11212016" y="4039504"/>
            <a:ext cx="555625" cy="222250"/>
          </a:xfrm>
          <a:prstGeom prst="rect">
            <a:avLst/>
          </a:prstGeom>
          <a:noFill/>
          <a:ln/>
        </p:spPr>
        <p:txBody>
          <a:bodyPr wrap="square" lIns="95250" tIns="31750" rIns="95250" bIns="3175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สำคัญ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06500" y="4357004"/>
            <a:ext cx="10572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กลุ่มเป้าหมาย:</a:t>
            </a:r>
            <a:r>
              <a:rPr lang="en-US" sz="10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ผู้มีอำนาจตัดสินใจ (รัฐมนตรี สภา) ผู้สนับสนุนหลัก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206500" y="4611004"/>
            <a:ext cx="10572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กิจกรรม:</a:t>
            </a:r>
            <a:r>
              <a:rPr lang="en-US" sz="10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นำเสนอข้อมูลสนับสนุน รายงานผลการมีส่วนร่วม โน้มน้าวผู้ตัดสินใจ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031875" y="5087254"/>
            <a:ext cx="10842625" cy="1079500"/>
          </a:xfrm>
          <a:custGeom>
            <a:avLst/>
            <a:gdLst/>
            <a:ahLst/>
            <a:cxnLst/>
            <a:rect l="l" t="t" r="r" b="b"/>
            <a:pathLst>
              <a:path w="10842625" h="1079500">
                <a:moveTo>
                  <a:pt x="0" y="0"/>
                </a:moveTo>
                <a:lnTo>
                  <a:pt x="10842625" y="0"/>
                </a:lnTo>
                <a:lnTo>
                  <a:pt x="10842625" y="1079500"/>
                </a:lnTo>
                <a:lnTo>
                  <a:pt x="0" y="10795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1031875" y="5087254"/>
            <a:ext cx="31750" cy="1079500"/>
          </a:xfrm>
          <a:custGeom>
            <a:avLst/>
            <a:gdLst/>
            <a:ahLst/>
            <a:cxnLst/>
            <a:rect l="l" t="t" r="r" b="b"/>
            <a:pathLst>
              <a:path w="31750" h="1079500">
                <a:moveTo>
                  <a:pt x="0" y="0"/>
                </a:moveTo>
                <a:lnTo>
                  <a:pt x="31750" y="0"/>
                </a:lnTo>
                <a:lnTo>
                  <a:pt x="31750" y="1079500"/>
                </a:lnTo>
                <a:lnTo>
                  <a:pt x="0" y="10795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1206500" y="5246004"/>
            <a:ext cx="2801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ขั้นการดำเนินการ (Implementation)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1134129" y="5246004"/>
            <a:ext cx="579438" cy="222250"/>
          </a:xfrm>
          <a:custGeom>
            <a:avLst/>
            <a:gdLst/>
            <a:ahLst/>
            <a:cxnLst/>
            <a:rect l="l" t="t" r="r" b="b"/>
            <a:pathLst>
              <a:path w="579438" h="222250">
                <a:moveTo>
                  <a:pt x="0" y="0"/>
                </a:moveTo>
                <a:lnTo>
                  <a:pt x="579438" y="0"/>
                </a:lnTo>
                <a:lnTo>
                  <a:pt x="579438" y="222250"/>
                </a:lnTo>
                <a:lnTo>
                  <a:pt x="0" y="2222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11134129" y="5246004"/>
            <a:ext cx="635000" cy="222250"/>
          </a:xfrm>
          <a:prstGeom prst="rect">
            <a:avLst/>
          </a:prstGeom>
          <a:noFill/>
          <a:ln/>
        </p:spPr>
        <p:txBody>
          <a:bodyPr wrap="square" lIns="95250" tIns="31750" rIns="95250" bIns="3175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ต่อเนื่อง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06500" y="5563504"/>
            <a:ext cx="10572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กลุ่มเป้าหมาย:</a:t>
            </a:r>
            <a:r>
              <a:rPr lang="en-US" sz="10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ทุกกลุ่มที่เกี่ยวข้อง โดยเฉพาะผู้ปฏิบัติงานและผู้ใช้บริการ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206500" y="5817504"/>
            <a:ext cx="10572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กิจกรรม:</a:t>
            </a:r>
            <a:r>
              <a:rPr lang="en-US" sz="10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สื่อสารสม่ำเสมอ รับฟังปัญหา ปรับปรุงกระบวนการ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33375" y="6293754"/>
            <a:ext cx="11541125" cy="444500"/>
          </a:xfrm>
          <a:custGeom>
            <a:avLst/>
            <a:gdLst/>
            <a:ahLst/>
            <a:cxnLst/>
            <a:rect l="l" t="t" r="r" b="b"/>
            <a:pathLst>
              <a:path w="11541125" h="444500">
                <a:moveTo>
                  <a:pt x="0" y="0"/>
                </a:moveTo>
                <a:lnTo>
                  <a:pt x="11541125" y="0"/>
                </a:lnTo>
                <a:lnTo>
                  <a:pt x="11541125" y="444500"/>
                </a:lnTo>
                <a:lnTo>
                  <a:pt x="0" y="4445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333375" y="6293754"/>
            <a:ext cx="31750" cy="444500"/>
          </a:xfrm>
          <a:custGeom>
            <a:avLst/>
            <a:gdLst/>
            <a:ahLst/>
            <a:cxnLst/>
            <a:rect l="l" t="t" r="r" b="b"/>
            <a:pathLst>
              <a:path w="31750" h="444500">
                <a:moveTo>
                  <a:pt x="0" y="0"/>
                </a:moveTo>
                <a:lnTo>
                  <a:pt x="31750" y="0"/>
                </a:lnTo>
                <a:lnTo>
                  <a:pt x="31750" y="444500"/>
                </a:lnTo>
                <a:lnTo>
                  <a:pt x="0" y="4445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508000" y="6458852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72653" y="95250"/>
                </a:moveTo>
                <a:cubicBezTo>
                  <a:pt x="74464" y="89719"/>
                  <a:pt x="78085" y="84708"/>
                  <a:pt x="82178" y="80392"/>
                </a:cubicBezTo>
                <a:cubicBezTo>
                  <a:pt x="90289" y="71859"/>
                  <a:pt x="95250" y="60325"/>
                  <a:pt x="95250" y="47625"/>
                </a:cubicBezTo>
                <a:cubicBezTo>
                  <a:pt x="95250" y="21332"/>
                  <a:pt x="73918" y="0"/>
                  <a:pt x="47625" y="0"/>
                </a:cubicBezTo>
                <a:cubicBezTo>
                  <a:pt x="21332" y="0"/>
                  <a:pt x="0" y="21332"/>
                  <a:pt x="0" y="47625"/>
                </a:cubicBezTo>
                <a:cubicBezTo>
                  <a:pt x="0" y="60325"/>
                  <a:pt x="4961" y="71859"/>
                  <a:pt x="13072" y="80392"/>
                </a:cubicBezTo>
                <a:cubicBezTo>
                  <a:pt x="17165" y="84708"/>
                  <a:pt x="20811" y="89719"/>
                  <a:pt x="22597" y="95250"/>
                </a:cubicBezTo>
                <a:lnTo>
                  <a:pt x="72628" y="95250"/>
                </a:lnTo>
                <a:close/>
                <a:moveTo>
                  <a:pt x="71438" y="107156"/>
                </a:moveTo>
                <a:lnTo>
                  <a:pt x="23812" y="107156"/>
                </a:lnTo>
                <a:lnTo>
                  <a:pt x="23812" y="111125"/>
                </a:lnTo>
                <a:cubicBezTo>
                  <a:pt x="23812" y="122089"/>
                  <a:pt x="32693" y="130969"/>
                  <a:pt x="43656" y="130969"/>
                </a:cubicBezTo>
                <a:lnTo>
                  <a:pt x="51594" y="130969"/>
                </a:lnTo>
                <a:cubicBezTo>
                  <a:pt x="62557" y="130969"/>
                  <a:pt x="71438" y="122089"/>
                  <a:pt x="71438" y="111125"/>
                </a:cubicBezTo>
                <a:lnTo>
                  <a:pt x="71438" y="107156"/>
                </a:lnTo>
                <a:close/>
                <a:moveTo>
                  <a:pt x="45641" y="27781"/>
                </a:moveTo>
                <a:cubicBezTo>
                  <a:pt x="35768" y="27781"/>
                  <a:pt x="27781" y="35768"/>
                  <a:pt x="27781" y="45641"/>
                </a:cubicBezTo>
                <a:cubicBezTo>
                  <a:pt x="27781" y="48940"/>
                  <a:pt x="25127" y="51594"/>
                  <a:pt x="21828" y="51594"/>
                </a:cubicBezTo>
                <a:cubicBezTo>
                  <a:pt x="18529" y="51594"/>
                  <a:pt x="15875" y="48940"/>
                  <a:pt x="15875" y="45641"/>
                </a:cubicBezTo>
                <a:cubicBezTo>
                  <a:pt x="15875" y="29195"/>
                  <a:pt x="29195" y="15875"/>
                  <a:pt x="45641" y="15875"/>
                </a:cubicBezTo>
                <a:cubicBezTo>
                  <a:pt x="48940" y="15875"/>
                  <a:pt x="51594" y="18529"/>
                  <a:pt x="51594" y="21828"/>
                </a:cubicBezTo>
                <a:cubicBezTo>
                  <a:pt x="51594" y="25127"/>
                  <a:pt x="48940" y="27781"/>
                  <a:pt x="45641" y="2778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74688" y="6420754"/>
            <a:ext cx="11136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หลักการ:</a:t>
            </a:r>
            <a:r>
              <a:rPr lang="en-US" sz="10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เริ่มจากผู้มีอำนาจสูงก่อนเพื่อสร้าง momentum จากนั้นขยายไปสู่กลุ่มอื่นๆ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17500" y="146775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515342" y="1594754"/>
            <a:ext cx="206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17500" y="267425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515342" y="2801254"/>
            <a:ext cx="206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317500" y="388075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515342" y="4007754"/>
            <a:ext cx="206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17500" y="508725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515342" y="5214254"/>
            <a:ext cx="206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DYNAMIC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Monitoring &amp; Update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192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การวิเคราะห์ต้องอัปเดตเมื่อบริบทเปลี่ยน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6383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00050" y="1905000"/>
            <a:ext cx="5581650" cy="2133600"/>
          </a:xfrm>
          <a:custGeom>
            <a:avLst/>
            <a:gdLst/>
            <a:ahLst/>
            <a:cxnLst/>
            <a:rect l="l" t="t" r="r" b="b"/>
            <a:pathLst>
              <a:path w="5581650" h="2133600">
                <a:moveTo>
                  <a:pt x="0" y="0"/>
                </a:moveTo>
                <a:lnTo>
                  <a:pt x="5581650" y="0"/>
                </a:lnTo>
                <a:lnTo>
                  <a:pt x="558165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400050" y="1905000"/>
            <a:ext cx="38100" cy="2133600"/>
          </a:xfrm>
          <a:custGeom>
            <a:avLst/>
            <a:gdLst/>
            <a:ahLst/>
            <a:cxnLst/>
            <a:rect l="l" t="t" r="r" b="b"/>
            <a:pathLst>
              <a:path w="38100" h="2133600">
                <a:moveTo>
                  <a:pt x="0" y="0"/>
                </a:moveTo>
                <a:lnTo>
                  <a:pt x="38100" y="0"/>
                </a:lnTo>
                <a:lnTo>
                  <a:pt x="3810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71513" y="218694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631" y="71438"/>
                </a:moveTo>
                <a:lnTo>
                  <a:pt x="181570" y="71438"/>
                </a:lnTo>
                <a:cubicBezTo>
                  <a:pt x="186519" y="71438"/>
                  <a:pt x="190500" y="67456"/>
                  <a:pt x="190500" y="62508"/>
                </a:cubicBezTo>
                <a:lnTo>
                  <a:pt x="190500" y="8930"/>
                </a:lnTo>
                <a:cubicBezTo>
                  <a:pt x="190500" y="5321"/>
                  <a:pt x="188342" y="2046"/>
                  <a:pt x="184993" y="670"/>
                </a:cubicBezTo>
                <a:cubicBezTo>
                  <a:pt x="181645" y="-707"/>
                  <a:pt x="177812" y="74"/>
                  <a:pt x="175245" y="2604"/>
                </a:cubicBezTo>
                <a:lnTo>
                  <a:pt x="156009" y="21878"/>
                </a:lnTo>
                <a:cubicBezTo>
                  <a:pt x="139526" y="8223"/>
                  <a:pt x="118318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ubicBezTo>
                  <a:pt x="29468" y="50416"/>
                  <a:pt x="59271" y="23812"/>
                  <a:pt x="95250" y="23812"/>
                </a:cubicBezTo>
                <a:cubicBezTo>
                  <a:pt x="111770" y="23812"/>
                  <a:pt x="126950" y="29394"/>
                  <a:pt x="139043" y="38807"/>
                </a:cubicBezTo>
                <a:lnTo>
                  <a:pt x="121667" y="56183"/>
                </a:lnTo>
                <a:cubicBezTo>
                  <a:pt x="119100" y="58750"/>
                  <a:pt x="118356" y="62582"/>
                  <a:pt x="119732" y="65931"/>
                </a:cubicBezTo>
                <a:cubicBezTo>
                  <a:pt x="121109" y="69279"/>
                  <a:pt x="124383" y="71438"/>
                  <a:pt x="127992" y="71438"/>
                </a:cubicBezTo>
                <a:lnTo>
                  <a:pt x="178631" y="71438"/>
                </a:lnTo>
                <a:close/>
                <a:moveTo>
                  <a:pt x="189570" y="108831"/>
                </a:moveTo>
                <a:cubicBezTo>
                  <a:pt x="190500" y="102319"/>
                  <a:pt x="185961" y="96292"/>
                  <a:pt x="179487" y="95362"/>
                </a:cubicBezTo>
                <a:cubicBezTo>
                  <a:pt x="173013" y="94431"/>
                  <a:pt x="166948" y="98971"/>
                  <a:pt x="166018" y="105445"/>
                </a:cubicBezTo>
                <a:cubicBezTo>
                  <a:pt x="161069" y="140047"/>
                  <a:pt x="131266" y="166650"/>
                  <a:pt x="95287" y="166650"/>
                </a:cubicBezTo>
                <a:cubicBezTo>
                  <a:pt x="78767" y="166650"/>
                  <a:pt x="63587" y="161069"/>
                  <a:pt x="51495" y="151656"/>
                </a:cubicBezTo>
                <a:lnTo>
                  <a:pt x="68833" y="134317"/>
                </a:lnTo>
                <a:cubicBezTo>
                  <a:pt x="71400" y="131750"/>
                  <a:pt x="72144" y="127918"/>
                  <a:pt x="70768" y="124569"/>
                </a:cubicBezTo>
                <a:cubicBezTo>
                  <a:pt x="69391" y="121221"/>
                  <a:pt x="66117" y="119063"/>
                  <a:pt x="62508" y="119063"/>
                </a:cubicBezTo>
                <a:lnTo>
                  <a:pt x="8930" y="119063"/>
                </a:lnTo>
                <a:cubicBezTo>
                  <a:pt x="3981" y="119063"/>
                  <a:pt x="0" y="123044"/>
                  <a:pt x="0" y="127992"/>
                </a:cubicBezTo>
                <a:lnTo>
                  <a:pt x="0" y="181570"/>
                </a:lnTo>
                <a:cubicBezTo>
                  <a:pt x="0" y="185179"/>
                  <a:pt x="2158" y="188454"/>
                  <a:pt x="5507" y="189830"/>
                </a:cubicBezTo>
                <a:cubicBezTo>
                  <a:pt x="8855" y="191207"/>
                  <a:pt x="12688" y="190426"/>
                  <a:pt x="15255" y="187896"/>
                </a:cubicBezTo>
                <a:lnTo>
                  <a:pt x="34528" y="168622"/>
                </a:lnTo>
                <a:cubicBezTo>
                  <a:pt x="50974" y="182277"/>
                  <a:pt x="72182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42975" y="2133600"/>
            <a:ext cx="4905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ทำไมต้องอัปเดต?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47700" y="2552700"/>
            <a:ext cx="518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อิทธิพลเปลี่ยนแปลงได้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การย้ายตำแหน่ง การเลือกตั้ง การรวมตัวของกลุ่ม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47700" y="2895600"/>
            <a:ext cx="518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ท่าทีเปลี่ยนแปลงได้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ผลกระทบที่เกิดขึ้นจริง การสื่อสารที่ดีขึ้น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47700" y="3238500"/>
            <a:ext cx="518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บริบทเปลี่ยนแปลง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สถานการณ์ทางการเมือง เศรษฐกิจ สังคม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47700" y="3581400"/>
            <a:ext cx="518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นโยบายพัฒนา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ขั้นตอนต่างๆ ต้องการกลุ่มเป้าหมายที่แตกต่างกัน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229350" y="1905000"/>
            <a:ext cx="5581650" cy="2133600"/>
          </a:xfrm>
          <a:custGeom>
            <a:avLst/>
            <a:gdLst/>
            <a:ahLst/>
            <a:cxnLst/>
            <a:rect l="l" t="t" r="r" b="b"/>
            <a:pathLst>
              <a:path w="5581650" h="2133600">
                <a:moveTo>
                  <a:pt x="0" y="0"/>
                </a:moveTo>
                <a:lnTo>
                  <a:pt x="5581650" y="0"/>
                </a:lnTo>
                <a:lnTo>
                  <a:pt x="558165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6229350" y="1905000"/>
            <a:ext cx="38100" cy="2133600"/>
          </a:xfrm>
          <a:custGeom>
            <a:avLst/>
            <a:gdLst/>
            <a:ahLst/>
            <a:cxnLst/>
            <a:rect l="l" t="t" r="r" b="b"/>
            <a:pathLst>
              <a:path w="38100" h="2133600">
                <a:moveTo>
                  <a:pt x="0" y="0"/>
                </a:moveTo>
                <a:lnTo>
                  <a:pt x="38100" y="0"/>
                </a:lnTo>
                <a:lnTo>
                  <a:pt x="38100" y="2133600"/>
                </a:lnTo>
                <a:lnTo>
                  <a:pt x="0" y="21336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6500813" y="218694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772275" y="2133600"/>
            <a:ext cx="4905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ตัวชี้วัดการติดตาม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477000" y="2552700"/>
            <a:ext cx="518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ระดับอิทธิพล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มีการเปลี่ยนแปลงตำแหน่งหรืออำนาจหรือไม่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477000" y="2895600"/>
            <a:ext cx="518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ท่าทีต่อนโยบาย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สนับสนุน เป็นกลาง หรือคัดค้าน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477000" y="3238500"/>
            <a:ext cx="518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ระดับการมีส่วนร่วม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เข้าร่วมกิจกรรม ตอบสนองการสื่อสาร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477000" y="3581400"/>
            <a:ext cx="518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ความสัมพันธ์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ความไว้วางใจ ความถี่ในการติดต่อ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00050" y="4267200"/>
            <a:ext cx="11410950" cy="1828800"/>
          </a:xfrm>
          <a:custGeom>
            <a:avLst/>
            <a:gdLst/>
            <a:ahLst/>
            <a:cxnLst/>
            <a:rect l="l" t="t" r="r" b="b"/>
            <a:pathLst>
              <a:path w="11410950" h="1828800">
                <a:moveTo>
                  <a:pt x="0" y="0"/>
                </a:moveTo>
                <a:lnTo>
                  <a:pt x="11410950" y="0"/>
                </a:lnTo>
                <a:lnTo>
                  <a:pt x="11410950" y="1828800"/>
                </a:ln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400050" y="4267200"/>
            <a:ext cx="38100" cy="1828800"/>
          </a:xfrm>
          <a:custGeom>
            <a:avLst/>
            <a:gdLst/>
            <a:ahLst/>
            <a:cxnLst/>
            <a:rect l="l" t="t" r="r" b="b"/>
            <a:pathLst>
              <a:path w="38100" h="1828800">
                <a:moveTo>
                  <a:pt x="0" y="0"/>
                </a:moveTo>
                <a:lnTo>
                  <a:pt x="38100" y="0"/>
                </a:lnTo>
                <a:lnTo>
                  <a:pt x="38100" y="1828800"/>
                </a:ln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71513" y="454914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42975" y="4495800"/>
            <a:ext cx="1073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ความถี่ในการทบทวน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7700" y="4914900"/>
            <a:ext cx="2619375" cy="952500"/>
          </a:xfrm>
          <a:custGeom>
            <a:avLst/>
            <a:gdLst/>
            <a:ahLst/>
            <a:cxnLst/>
            <a:rect l="l" t="t" r="r" b="b"/>
            <a:pathLst>
              <a:path w="2619375" h="952500">
                <a:moveTo>
                  <a:pt x="0" y="0"/>
                </a:moveTo>
                <a:lnTo>
                  <a:pt x="2619375" y="0"/>
                </a:lnTo>
                <a:lnTo>
                  <a:pt x="26193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728663" y="5067300"/>
            <a:ext cx="24574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รายเดือน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62000" y="5486400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กลุ่ม High Power/High Interest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419475" y="4914900"/>
            <a:ext cx="2619375" cy="952500"/>
          </a:xfrm>
          <a:custGeom>
            <a:avLst/>
            <a:gdLst/>
            <a:ahLst/>
            <a:cxnLst/>
            <a:rect l="l" t="t" r="r" b="b"/>
            <a:pathLst>
              <a:path w="2619375" h="952500">
                <a:moveTo>
                  <a:pt x="0" y="0"/>
                </a:moveTo>
                <a:lnTo>
                  <a:pt x="2619375" y="0"/>
                </a:lnTo>
                <a:lnTo>
                  <a:pt x="26193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3500438" y="5067300"/>
            <a:ext cx="24574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รายไตรมาส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533775" y="5486400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กลุ่ม High Power/Low Interest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1250" y="4914900"/>
            <a:ext cx="2619375" cy="952500"/>
          </a:xfrm>
          <a:custGeom>
            <a:avLst/>
            <a:gdLst/>
            <a:ahLst/>
            <a:cxnLst/>
            <a:rect l="l" t="t" r="r" b="b"/>
            <a:pathLst>
              <a:path w="2619375" h="952500">
                <a:moveTo>
                  <a:pt x="0" y="0"/>
                </a:moveTo>
                <a:lnTo>
                  <a:pt x="2619375" y="0"/>
                </a:lnTo>
                <a:lnTo>
                  <a:pt x="26193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272213" y="5067300"/>
            <a:ext cx="24574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รายไตรมาส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05550" y="5486400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กลุ่ม Low Power/High Interest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963025" y="4914900"/>
            <a:ext cx="2619375" cy="952500"/>
          </a:xfrm>
          <a:custGeom>
            <a:avLst/>
            <a:gdLst/>
            <a:ahLst/>
            <a:cxnLst/>
            <a:rect l="l" t="t" r="r" b="b"/>
            <a:pathLst>
              <a:path w="2619375" h="952500">
                <a:moveTo>
                  <a:pt x="0" y="0"/>
                </a:moveTo>
                <a:lnTo>
                  <a:pt x="2619375" y="0"/>
                </a:lnTo>
                <a:lnTo>
                  <a:pt x="2619375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A8A29E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9043988" y="5067300"/>
            <a:ext cx="24574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รายปี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077325" y="5486400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กลุ่ม Low Power/Low Interest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00050" y="6248400"/>
            <a:ext cx="11410950" cy="533400"/>
          </a:xfrm>
          <a:custGeom>
            <a:avLst/>
            <a:gdLst/>
            <a:ahLst/>
            <a:cxnLst/>
            <a:rect l="l" t="t" r="r" b="b"/>
            <a:pathLst>
              <a:path w="11410950" h="533400">
                <a:moveTo>
                  <a:pt x="0" y="0"/>
                </a:moveTo>
                <a:lnTo>
                  <a:pt x="11410950" y="0"/>
                </a:lnTo>
                <a:lnTo>
                  <a:pt x="1141095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400050" y="624840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590550" y="644651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819150" y="6400800"/>
            <a:ext cx="1091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สัญญาณเตือน:</a:t>
            </a:r>
            <a:r>
              <a:rPr lang="en-US" sz="12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การไม่เข้าร่วมประชุม การเปลี่ยนแปลงท่าที การรวมตัวของกลุ่มคัดค้าน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00050" y="2181225"/>
            <a:ext cx="38100" cy="1847850"/>
          </a:xfrm>
          <a:custGeom>
            <a:avLst/>
            <a:gdLst/>
            <a:ahLst/>
            <a:cxnLst/>
            <a:rect l="l" t="t" r="r" b="b"/>
            <a:pathLst>
              <a:path w="38100" h="1847850">
                <a:moveTo>
                  <a:pt x="0" y="0"/>
                </a:moveTo>
                <a:lnTo>
                  <a:pt x="38100" y="0"/>
                </a:lnTo>
                <a:lnTo>
                  <a:pt x="38100" y="1847850"/>
                </a:lnTo>
                <a:lnTo>
                  <a:pt x="0" y="184785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47700" y="2181225"/>
            <a:ext cx="3638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kern="0" spc="1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LEARNING OBJECTIVES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47700" y="2600325"/>
            <a:ext cx="382905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วัตถุประสงค์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การเรียนรู้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4638675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648200" y="1262063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4836081" y="1490663"/>
            <a:ext cx="771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67400" y="1338263"/>
            <a:ext cx="60864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ระบุและจัดกลุ่ม Stakeholders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67400" y="1833563"/>
            <a:ext cx="60388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สามารถระบุและจัดกลุ่มผู้มีส่วนได้ส่วนเสียได้อย่างเป็นระบบ แยกประเภทตามลักษณะและบทบาท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648200" y="2833688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836081" y="3062288"/>
            <a:ext cx="771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02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867400" y="2909888"/>
            <a:ext cx="60864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ใช้เครื่องมือวิเคราะห์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67400" y="3405188"/>
            <a:ext cx="60388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 Stakeholder Matrix และ Power/Interest Grid ในการวิเคราะห์และจัดลำดับความสำคัญ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648200" y="4405313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4836081" y="4633913"/>
            <a:ext cx="7715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03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867400" y="4481513"/>
            <a:ext cx="60864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วางกลยุทธ์การมีส่วนร่วม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867400" y="4976813"/>
            <a:ext cx="60388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วางแผนกลยุทธ์การมีส่วนร่วมที่เหมาะสมตามระดับอำนาจและความสนใจของแต่ละกลุ่ม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650" y="344650"/>
            <a:ext cx="11571630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kern="0" spc="109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OUTPUTS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4650" y="620370"/>
            <a:ext cx="11709490" cy="413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57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Deliverables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4650" y="1102881"/>
            <a:ext cx="11580246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1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ผลลัพธ์ที่ต้องได้จากการวิเคราะห์ผู้มีส่วนได้ส่วนเสีย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4650" y="1481996"/>
            <a:ext cx="827160" cy="34465"/>
          </a:xfrm>
          <a:custGeom>
            <a:avLst/>
            <a:gdLst/>
            <a:ahLst/>
            <a:cxnLst/>
            <a:rect l="l" t="t" r="r" b="b"/>
            <a:pathLst>
              <a:path w="827160" h="34465">
                <a:moveTo>
                  <a:pt x="0" y="0"/>
                </a:moveTo>
                <a:lnTo>
                  <a:pt x="827160" y="0"/>
                </a:lnTo>
                <a:lnTo>
                  <a:pt x="827160" y="34465"/>
                </a:lnTo>
                <a:lnTo>
                  <a:pt x="0" y="34465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44650" y="1740483"/>
            <a:ext cx="3722222" cy="1981739"/>
          </a:xfrm>
          <a:custGeom>
            <a:avLst/>
            <a:gdLst/>
            <a:ahLst/>
            <a:cxnLst/>
            <a:rect l="l" t="t" r="r" b="b"/>
            <a:pathLst>
              <a:path w="3722222" h="1981739">
                <a:moveTo>
                  <a:pt x="0" y="0"/>
                </a:moveTo>
                <a:lnTo>
                  <a:pt x="3722222" y="0"/>
                </a:lnTo>
                <a:lnTo>
                  <a:pt x="3722222" y="1981739"/>
                </a:lnTo>
                <a:lnTo>
                  <a:pt x="0" y="1981739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344650" y="1740483"/>
            <a:ext cx="3722222" cy="34465"/>
          </a:xfrm>
          <a:custGeom>
            <a:avLst/>
            <a:gdLst/>
            <a:ahLst/>
            <a:cxnLst/>
            <a:rect l="l" t="t" r="r" b="b"/>
            <a:pathLst>
              <a:path w="3722222" h="34465">
                <a:moveTo>
                  <a:pt x="0" y="0"/>
                </a:moveTo>
                <a:lnTo>
                  <a:pt x="3722222" y="0"/>
                </a:lnTo>
                <a:lnTo>
                  <a:pt x="3722222" y="34465"/>
                </a:lnTo>
                <a:lnTo>
                  <a:pt x="0" y="34465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51440" y="1964506"/>
            <a:ext cx="482510" cy="482510"/>
          </a:xfrm>
          <a:custGeom>
            <a:avLst/>
            <a:gdLst/>
            <a:ahLst/>
            <a:cxnLst/>
            <a:rect l="l" t="t" r="r" b="b"/>
            <a:pathLst>
              <a:path w="482510" h="482510">
                <a:moveTo>
                  <a:pt x="241255" y="0"/>
                </a:moveTo>
                <a:lnTo>
                  <a:pt x="241255" y="0"/>
                </a:lnTo>
                <a:cubicBezTo>
                  <a:pt x="374407" y="0"/>
                  <a:pt x="482510" y="108103"/>
                  <a:pt x="482510" y="241255"/>
                </a:cubicBezTo>
                <a:lnTo>
                  <a:pt x="482510" y="241255"/>
                </a:lnTo>
                <a:cubicBezTo>
                  <a:pt x="482510" y="374407"/>
                  <a:pt x="374407" y="482510"/>
                  <a:pt x="241255" y="482510"/>
                </a:cubicBezTo>
                <a:lnTo>
                  <a:pt x="241255" y="482510"/>
                </a:lnTo>
                <a:cubicBezTo>
                  <a:pt x="108103" y="482510"/>
                  <a:pt x="0" y="374407"/>
                  <a:pt x="0" y="241255"/>
                </a:cubicBezTo>
                <a:lnTo>
                  <a:pt x="0" y="241255"/>
                </a:lnTo>
                <a:cubicBezTo>
                  <a:pt x="0" y="108103"/>
                  <a:pt x="108103" y="0"/>
                  <a:pt x="241255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717303" y="2119599"/>
            <a:ext cx="150784" cy="172325"/>
          </a:xfrm>
          <a:custGeom>
            <a:avLst/>
            <a:gdLst/>
            <a:ahLst/>
            <a:cxnLst/>
            <a:rect l="l" t="t" r="r" b="b"/>
            <a:pathLst>
              <a:path w="150784" h="172325">
                <a:moveTo>
                  <a:pt x="86163" y="53852"/>
                </a:moveTo>
                <a:lnTo>
                  <a:pt x="86163" y="86163"/>
                </a:lnTo>
                <a:lnTo>
                  <a:pt x="129244" y="86163"/>
                </a:lnTo>
                <a:lnTo>
                  <a:pt x="129244" y="53852"/>
                </a:lnTo>
                <a:lnTo>
                  <a:pt x="86163" y="53852"/>
                </a:lnTo>
                <a:close/>
                <a:moveTo>
                  <a:pt x="64622" y="53852"/>
                </a:moveTo>
                <a:lnTo>
                  <a:pt x="21541" y="53852"/>
                </a:lnTo>
                <a:lnTo>
                  <a:pt x="21541" y="86163"/>
                </a:lnTo>
                <a:lnTo>
                  <a:pt x="64622" y="86163"/>
                </a:lnTo>
                <a:lnTo>
                  <a:pt x="64622" y="53852"/>
                </a:lnTo>
                <a:close/>
                <a:moveTo>
                  <a:pt x="0" y="107703"/>
                </a:moveTo>
                <a:lnTo>
                  <a:pt x="0" y="32311"/>
                </a:lnTo>
                <a:cubicBezTo>
                  <a:pt x="0" y="20430"/>
                  <a:pt x="9660" y="10770"/>
                  <a:pt x="21541" y="10770"/>
                </a:cubicBezTo>
                <a:lnTo>
                  <a:pt x="129244" y="10770"/>
                </a:lnTo>
                <a:cubicBezTo>
                  <a:pt x="141125" y="10770"/>
                  <a:pt x="150784" y="20430"/>
                  <a:pt x="150784" y="32311"/>
                </a:cubicBezTo>
                <a:lnTo>
                  <a:pt x="150784" y="140014"/>
                </a:lnTo>
                <a:cubicBezTo>
                  <a:pt x="150784" y="151895"/>
                  <a:pt x="141125" y="161555"/>
                  <a:pt x="129244" y="161555"/>
                </a:cubicBezTo>
                <a:lnTo>
                  <a:pt x="21541" y="161555"/>
                </a:lnTo>
                <a:cubicBezTo>
                  <a:pt x="9660" y="161555"/>
                  <a:pt x="0" y="151895"/>
                  <a:pt x="0" y="140014"/>
                </a:cubicBezTo>
                <a:lnTo>
                  <a:pt x="0" y="107703"/>
                </a:lnTo>
                <a:close/>
                <a:moveTo>
                  <a:pt x="129244" y="107703"/>
                </a:moveTo>
                <a:lnTo>
                  <a:pt x="86163" y="107703"/>
                </a:lnTo>
                <a:lnTo>
                  <a:pt x="86163" y="140014"/>
                </a:lnTo>
                <a:lnTo>
                  <a:pt x="129244" y="140014"/>
                </a:lnTo>
                <a:lnTo>
                  <a:pt x="129244" y="107703"/>
                </a:lnTo>
                <a:close/>
                <a:moveTo>
                  <a:pt x="64622" y="140014"/>
                </a:moveTo>
                <a:lnTo>
                  <a:pt x="64622" y="107703"/>
                </a:lnTo>
                <a:lnTo>
                  <a:pt x="21541" y="107703"/>
                </a:lnTo>
                <a:lnTo>
                  <a:pt x="21541" y="140014"/>
                </a:lnTo>
                <a:lnTo>
                  <a:pt x="64622" y="14001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137346" y="2085134"/>
            <a:ext cx="1783565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7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Stakeholder Matrix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51440" y="2584876"/>
            <a:ext cx="3377572" cy="413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ตารางวิเคราะห์ครบถ้วน แสดง Interest/Influence/Position/Strategy ของแต่ละกลุ่ม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51440" y="3136317"/>
            <a:ext cx="3308642" cy="379115"/>
          </a:xfrm>
          <a:custGeom>
            <a:avLst/>
            <a:gdLst/>
            <a:ahLst/>
            <a:cxnLst/>
            <a:rect l="l" t="t" r="r" b="b"/>
            <a:pathLst>
              <a:path w="3308642" h="379115">
                <a:moveTo>
                  <a:pt x="0" y="0"/>
                </a:moveTo>
                <a:lnTo>
                  <a:pt x="3308642" y="0"/>
                </a:lnTo>
                <a:lnTo>
                  <a:pt x="3308642" y="379115"/>
                </a:lnTo>
                <a:lnTo>
                  <a:pt x="0" y="379115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679607" y="3281068"/>
            <a:ext cx="105549" cy="120628"/>
          </a:xfrm>
          <a:custGeom>
            <a:avLst/>
            <a:gdLst/>
            <a:ahLst/>
            <a:cxnLst/>
            <a:rect l="l" t="t" r="r" b="b"/>
            <a:pathLst>
              <a:path w="105549" h="120628">
                <a:moveTo>
                  <a:pt x="102439" y="16516"/>
                </a:moveTo>
                <a:cubicBezTo>
                  <a:pt x="105808" y="18966"/>
                  <a:pt x="106562" y="23678"/>
                  <a:pt x="104112" y="27047"/>
                </a:cubicBezTo>
                <a:lnTo>
                  <a:pt x="43798" y="109978"/>
                </a:lnTo>
                <a:cubicBezTo>
                  <a:pt x="42502" y="111769"/>
                  <a:pt x="40500" y="112876"/>
                  <a:pt x="38285" y="113065"/>
                </a:cubicBezTo>
                <a:cubicBezTo>
                  <a:pt x="36070" y="113253"/>
                  <a:pt x="33927" y="112429"/>
                  <a:pt x="32372" y="110874"/>
                </a:cubicBezTo>
                <a:lnTo>
                  <a:pt x="2215" y="80717"/>
                </a:lnTo>
                <a:cubicBezTo>
                  <a:pt x="-730" y="77772"/>
                  <a:pt x="-730" y="72989"/>
                  <a:pt x="2215" y="70044"/>
                </a:cubicBezTo>
                <a:cubicBezTo>
                  <a:pt x="5160" y="67099"/>
                  <a:pt x="9942" y="67099"/>
                  <a:pt x="12887" y="70044"/>
                </a:cubicBezTo>
                <a:lnTo>
                  <a:pt x="36801" y="93958"/>
                </a:lnTo>
                <a:lnTo>
                  <a:pt x="91931" y="18165"/>
                </a:lnTo>
                <a:cubicBezTo>
                  <a:pt x="94382" y="14796"/>
                  <a:pt x="99094" y="14042"/>
                  <a:pt x="102463" y="16492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56693" y="3239712"/>
            <a:ext cx="296030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รายชื่อครบทุกกลุ่ม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36612" y="1740483"/>
            <a:ext cx="3722222" cy="1981739"/>
          </a:xfrm>
          <a:custGeom>
            <a:avLst/>
            <a:gdLst/>
            <a:ahLst/>
            <a:cxnLst/>
            <a:rect l="l" t="t" r="r" b="b"/>
            <a:pathLst>
              <a:path w="3722222" h="1981739">
                <a:moveTo>
                  <a:pt x="0" y="0"/>
                </a:moveTo>
                <a:lnTo>
                  <a:pt x="3722222" y="0"/>
                </a:lnTo>
                <a:lnTo>
                  <a:pt x="3722222" y="1981739"/>
                </a:lnTo>
                <a:lnTo>
                  <a:pt x="0" y="1981739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4236612" y="1740483"/>
            <a:ext cx="3722222" cy="34465"/>
          </a:xfrm>
          <a:custGeom>
            <a:avLst/>
            <a:gdLst/>
            <a:ahLst/>
            <a:cxnLst/>
            <a:rect l="l" t="t" r="r" b="b"/>
            <a:pathLst>
              <a:path w="3722222" h="34465">
                <a:moveTo>
                  <a:pt x="0" y="0"/>
                </a:moveTo>
                <a:lnTo>
                  <a:pt x="3722222" y="0"/>
                </a:lnTo>
                <a:lnTo>
                  <a:pt x="3722222" y="34465"/>
                </a:lnTo>
                <a:lnTo>
                  <a:pt x="0" y="34465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4443403" y="1964506"/>
            <a:ext cx="482510" cy="482510"/>
          </a:xfrm>
          <a:custGeom>
            <a:avLst/>
            <a:gdLst/>
            <a:ahLst/>
            <a:cxnLst/>
            <a:rect l="l" t="t" r="r" b="b"/>
            <a:pathLst>
              <a:path w="482510" h="482510">
                <a:moveTo>
                  <a:pt x="241255" y="0"/>
                </a:moveTo>
                <a:lnTo>
                  <a:pt x="241255" y="0"/>
                </a:lnTo>
                <a:cubicBezTo>
                  <a:pt x="374407" y="0"/>
                  <a:pt x="482510" y="108103"/>
                  <a:pt x="482510" y="241255"/>
                </a:cubicBezTo>
                <a:lnTo>
                  <a:pt x="482510" y="241255"/>
                </a:lnTo>
                <a:cubicBezTo>
                  <a:pt x="482510" y="374407"/>
                  <a:pt x="374407" y="482510"/>
                  <a:pt x="241255" y="482510"/>
                </a:cubicBezTo>
                <a:lnTo>
                  <a:pt x="241255" y="482510"/>
                </a:lnTo>
                <a:cubicBezTo>
                  <a:pt x="108103" y="482510"/>
                  <a:pt x="0" y="374407"/>
                  <a:pt x="0" y="241255"/>
                </a:cubicBezTo>
                <a:lnTo>
                  <a:pt x="0" y="241255"/>
                </a:lnTo>
                <a:cubicBezTo>
                  <a:pt x="0" y="108103"/>
                  <a:pt x="108103" y="0"/>
                  <a:pt x="241255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4609265" y="2119599"/>
            <a:ext cx="150784" cy="172325"/>
          </a:xfrm>
          <a:custGeom>
            <a:avLst/>
            <a:gdLst/>
            <a:ahLst/>
            <a:cxnLst/>
            <a:rect l="l" t="t" r="r" b="b"/>
            <a:pathLst>
              <a:path w="150784" h="172325">
                <a:moveTo>
                  <a:pt x="129244" y="32311"/>
                </a:moveTo>
                <a:lnTo>
                  <a:pt x="86163" y="32311"/>
                </a:lnTo>
                <a:lnTo>
                  <a:pt x="86163" y="75392"/>
                </a:lnTo>
                <a:lnTo>
                  <a:pt x="129244" y="75392"/>
                </a:lnTo>
                <a:lnTo>
                  <a:pt x="129244" y="32311"/>
                </a:lnTo>
                <a:close/>
                <a:moveTo>
                  <a:pt x="150784" y="75392"/>
                </a:moveTo>
                <a:lnTo>
                  <a:pt x="150784" y="140014"/>
                </a:lnTo>
                <a:cubicBezTo>
                  <a:pt x="150784" y="151895"/>
                  <a:pt x="141125" y="161555"/>
                  <a:pt x="129244" y="161555"/>
                </a:cubicBezTo>
                <a:lnTo>
                  <a:pt x="21541" y="161555"/>
                </a:lnTo>
                <a:cubicBezTo>
                  <a:pt x="9660" y="161555"/>
                  <a:pt x="0" y="151895"/>
                  <a:pt x="0" y="140014"/>
                </a:cubicBezTo>
                <a:lnTo>
                  <a:pt x="0" y="32311"/>
                </a:lnTo>
                <a:cubicBezTo>
                  <a:pt x="0" y="20430"/>
                  <a:pt x="9660" y="10770"/>
                  <a:pt x="21541" y="10770"/>
                </a:cubicBezTo>
                <a:lnTo>
                  <a:pt x="129244" y="10770"/>
                </a:lnTo>
                <a:cubicBezTo>
                  <a:pt x="141125" y="10770"/>
                  <a:pt x="150784" y="20430"/>
                  <a:pt x="150784" y="32311"/>
                </a:cubicBezTo>
                <a:lnTo>
                  <a:pt x="150784" y="75392"/>
                </a:lnTo>
                <a:close/>
                <a:moveTo>
                  <a:pt x="21541" y="96933"/>
                </a:moveTo>
                <a:lnTo>
                  <a:pt x="21541" y="140014"/>
                </a:lnTo>
                <a:lnTo>
                  <a:pt x="64622" y="140014"/>
                </a:lnTo>
                <a:lnTo>
                  <a:pt x="64622" y="96933"/>
                </a:lnTo>
                <a:lnTo>
                  <a:pt x="21541" y="96933"/>
                </a:lnTo>
                <a:close/>
                <a:moveTo>
                  <a:pt x="64622" y="75392"/>
                </a:moveTo>
                <a:lnTo>
                  <a:pt x="64622" y="32311"/>
                </a:lnTo>
                <a:lnTo>
                  <a:pt x="21541" y="32311"/>
                </a:lnTo>
                <a:lnTo>
                  <a:pt x="21541" y="75392"/>
                </a:lnTo>
                <a:lnTo>
                  <a:pt x="64622" y="75392"/>
                </a:lnTo>
                <a:close/>
                <a:moveTo>
                  <a:pt x="86163" y="96933"/>
                </a:moveTo>
                <a:lnTo>
                  <a:pt x="86163" y="140014"/>
                </a:lnTo>
                <a:lnTo>
                  <a:pt x="129244" y="140014"/>
                </a:lnTo>
                <a:lnTo>
                  <a:pt x="129244" y="96933"/>
                </a:lnTo>
                <a:lnTo>
                  <a:pt x="86163" y="96933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5029308" y="2085134"/>
            <a:ext cx="1843878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7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Power/Interest Grid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43403" y="2584876"/>
            <a:ext cx="3377572" cy="413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แผนภาพจัดกลุ่มตามอำนาจและความสนใจ พร้อมกลยุทธ์การมีส่วนร่วมที่ชัดเจน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443403" y="3136317"/>
            <a:ext cx="3308642" cy="379115"/>
          </a:xfrm>
          <a:custGeom>
            <a:avLst/>
            <a:gdLst/>
            <a:ahLst/>
            <a:cxnLst/>
            <a:rect l="l" t="t" r="r" b="b"/>
            <a:pathLst>
              <a:path w="3308642" h="379115">
                <a:moveTo>
                  <a:pt x="0" y="0"/>
                </a:moveTo>
                <a:lnTo>
                  <a:pt x="3308642" y="0"/>
                </a:lnTo>
                <a:lnTo>
                  <a:pt x="3308642" y="379115"/>
                </a:lnTo>
                <a:lnTo>
                  <a:pt x="0" y="379115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4571569" y="3281068"/>
            <a:ext cx="105549" cy="120628"/>
          </a:xfrm>
          <a:custGeom>
            <a:avLst/>
            <a:gdLst/>
            <a:ahLst/>
            <a:cxnLst/>
            <a:rect l="l" t="t" r="r" b="b"/>
            <a:pathLst>
              <a:path w="105549" h="120628">
                <a:moveTo>
                  <a:pt x="102439" y="16516"/>
                </a:moveTo>
                <a:cubicBezTo>
                  <a:pt x="105808" y="18966"/>
                  <a:pt x="106562" y="23678"/>
                  <a:pt x="104112" y="27047"/>
                </a:cubicBezTo>
                <a:lnTo>
                  <a:pt x="43798" y="109978"/>
                </a:lnTo>
                <a:cubicBezTo>
                  <a:pt x="42502" y="111769"/>
                  <a:pt x="40500" y="112876"/>
                  <a:pt x="38285" y="113065"/>
                </a:cubicBezTo>
                <a:cubicBezTo>
                  <a:pt x="36070" y="113253"/>
                  <a:pt x="33927" y="112429"/>
                  <a:pt x="32372" y="110874"/>
                </a:cubicBezTo>
                <a:lnTo>
                  <a:pt x="2215" y="80717"/>
                </a:lnTo>
                <a:cubicBezTo>
                  <a:pt x="-730" y="77772"/>
                  <a:pt x="-730" y="72989"/>
                  <a:pt x="2215" y="70044"/>
                </a:cubicBezTo>
                <a:cubicBezTo>
                  <a:pt x="5160" y="67099"/>
                  <a:pt x="9942" y="67099"/>
                  <a:pt x="12887" y="70044"/>
                </a:cubicBezTo>
                <a:lnTo>
                  <a:pt x="36801" y="93958"/>
                </a:lnTo>
                <a:lnTo>
                  <a:pt x="91931" y="18165"/>
                </a:lnTo>
                <a:cubicBezTo>
                  <a:pt x="94382" y="14796"/>
                  <a:pt x="99094" y="14042"/>
                  <a:pt x="102463" y="16492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4748655" y="3239712"/>
            <a:ext cx="296030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 Quadrants ชัดเจน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128575" y="1740483"/>
            <a:ext cx="3722222" cy="1981739"/>
          </a:xfrm>
          <a:custGeom>
            <a:avLst/>
            <a:gdLst/>
            <a:ahLst/>
            <a:cxnLst/>
            <a:rect l="l" t="t" r="r" b="b"/>
            <a:pathLst>
              <a:path w="3722222" h="1981739">
                <a:moveTo>
                  <a:pt x="0" y="0"/>
                </a:moveTo>
                <a:lnTo>
                  <a:pt x="3722222" y="0"/>
                </a:lnTo>
                <a:lnTo>
                  <a:pt x="3722222" y="1981739"/>
                </a:lnTo>
                <a:lnTo>
                  <a:pt x="0" y="1981739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8128575" y="1740483"/>
            <a:ext cx="3722222" cy="34465"/>
          </a:xfrm>
          <a:custGeom>
            <a:avLst/>
            <a:gdLst/>
            <a:ahLst/>
            <a:cxnLst/>
            <a:rect l="l" t="t" r="r" b="b"/>
            <a:pathLst>
              <a:path w="3722222" h="34465">
                <a:moveTo>
                  <a:pt x="0" y="0"/>
                </a:moveTo>
                <a:lnTo>
                  <a:pt x="3722222" y="0"/>
                </a:lnTo>
                <a:lnTo>
                  <a:pt x="3722222" y="34465"/>
                </a:lnTo>
                <a:lnTo>
                  <a:pt x="0" y="34465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8335365" y="1964506"/>
            <a:ext cx="482510" cy="482510"/>
          </a:xfrm>
          <a:custGeom>
            <a:avLst/>
            <a:gdLst/>
            <a:ahLst/>
            <a:cxnLst/>
            <a:rect l="l" t="t" r="r" b="b"/>
            <a:pathLst>
              <a:path w="482510" h="482510">
                <a:moveTo>
                  <a:pt x="241255" y="0"/>
                </a:moveTo>
                <a:lnTo>
                  <a:pt x="241255" y="0"/>
                </a:lnTo>
                <a:cubicBezTo>
                  <a:pt x="374407" y="0"/>
                  <a:pt x="482510" y="108103"/>
                  <a:pt x="482510" y="241255"/>
                </a:cubicBezTo>
                <a:lnTo>
                  <a:pt x="482510" y="241255"/>
                </a:lnTo>
                <a:cubicBezTo>
                  <a:pt x="482510" y="374407"/>
                  <a:pt x="374407" y="482510"/>
                  <a:pt x="241255" y="482510"/>
                </a:cubicBezTo>
                <a:lnTo>
                  <a:pt x="241255" y="482510"/>
                </a:lnTo>
                <a:cubicBezTo>
                  <a:pt x="108103" y="482510"/>
                  <a:pt x="0" y="374407"/>
                  <a:pt x="0" y="241255"/>
                </a:cubicBezTo>
                <a:lnTo>
                  <a:pt x="0" y="241255"/>
                </a:lnTo>
                <a:cubicBezTo>
                  <a:pt x="0" y="108103"/>
                  <a:pt x="108103" y="0"/>
                  <a:pt x="241255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8479687" y="2119599"/>
            <a:ext cx="193866" cy="172325"/>
          </a:xfrm>
          <a:custGeom>
            <a:avLst/>
            <a:gdLst/>
            <a:ahLst/>
            <a:cxnLst/>
            <a:rect l="l" t="t" r="r" b="b"/>
            <a:pathLst>
              <a:path w="193866" h="172325">
                <a:moveTo>
                  <a:pt x="90504" y="28676"/>
                </a:moveTo>
                <a:lnTo>
                  <a:pt x="51260" y="72296"/>
                </a:lnTo>
                <a:cubicBezTo>
                  <a:pt x="49712" y="74012"/>
                  <a:pt x="49779" y="76671"/>
                  <a:pt x="51428" y="78320"/>
                </a:cubicBezTo>
                <a:cubicBezTo>
                  <a:pt x="61694" y="88586"/>
                  <a:pt x="78354" y="88586"/>
                  <a:pt x="88620" y="78320"/>
                </a:cubicBezTo>
                <a:lnTo>
                  <a:pt x="99323" y="67617"/>
                </a:lnTo>
                <a:cubicBezTo>
                  <a:pt x="100736" y="66204"/>
                  <a:pt x="102520" y="65430"/>
                  <a:pt x="104337" y="65295"/>
                </a:cubicBezTo>
                <a:cubicBezTo>
                  <a:pt x="106626" y="65093"/>
                  <a:pt x="108982" y="65867"/>
                  <a:pt x="110732" y="67617"/>
                </a:cubicBezTo>
                <a:lnTo>
                  <a:pt x="170171" y="126551"/>
                </a:lnTo>
                <a:lnTo>
                  <a:pt x="193866" y="107703"/>
                </a:lnTo>
                <a:lnTo>
                  <a:pt x="193866" y="10770"/>
                </a:lnTo>
                <a:lnTo>
                  <a:pt x="156170" y="32311"/>
                </a:lnTo>
                <a:lnTo>
                  <a:pt x="148159" y="26959"/>
                </a:lnTo>
                <a:cubicBezTo>
                  <a:pt x="142841" y="23425"/>
                  <a:pt x="136615" y="21541"/>
                  <a:pt x="130220" y="21541"/>
                </a:cubicBezTo>
                <a:lnTo>
                  <a:pt x="106525" y="21541"/>
                </a:lnTo>
                <a:cubicBezTo>
                  <a:pt x="106155" y="21541"/>
                  <a:pt x="105751" y="21541"/>
                  <a:pt x="105381" y="21574"/>
                </a:cubicBezTo>
                <a:cubicBezTo>
                  <a:pt x="99693" y="21877"/>
                  <a:pt x="94341" y="24435"/>
                  <a:pt x="90504" y="28676"/>
                </a:cubicBezTo>
                <a:close/>
                <a:moveTo>
                  <a:pt x="39244" y="61492"/>
                </a:moveTo>
                <a:lnTo>
                  <a:pt x="75190" y="21541"/>
                </a:lnTo>
                <a:lnTo>
                  <a:pt x="61862" y="21541"/>
                </a:lnTo>
                <a:cubicBezTo>
                  <a:pt x="53279" y="21541"/>
                  <a:pt x="45067" y="24940"/>
                  <a:pt x="39009" y="30998"/>
                </a:cubicBezTo>
                <a:lnTo>
                  <a:pt x="37696" y="32311"/>
                </a:lnTo>
                <a:lnTo>
                  <a:pt x="0" y="10770"/>
                </a:lnTo>
                <a:lnTo>
                  <a:pt x="0" y="107703"/>
                </a:lnTo>
                <a:lnTo>
                  <a:pt x="52640" y="151559"/>
                </a:lnTo>
                <a:cubicBezTo>
                  <a:pt x="60381" y="158021"/>
                  <a:pt x="70142" y="161555"/>
                  <a:pt x="80205" y="161555"/>
                </a:cubicBezTo>
                <a:lnTo>
                  <a:pt x="85489" y="161555"/>
                </a:lnTo>
                <a:lnTo>
                  <a:pt x="83133" y="159199"/>
                </a:lnTo>
                <a:cubicBezTo>
                  <a:pt x="79970" y="156035"/>
                  <a:pt x="79970" y="150919"/>
                  <a:pt x="83133" y="147789"/>
                </a:cubicBezTo>
                <a:cubicBezTo>
                  <a:pt x="86297" y="144659"/>
                  <a:pt x="91413" y="144625"/>
                  <a:pt x="94543" y="147789"/>
                </a:cubicBezTo>
                <a:lnTo>
                  <a:pt x="108343" y="161588"/>
                </a:lnTo>
                <a:lnTo>
                  <a:pt x="111372" y="161588"/>
                </a:lnTo>
                <a:cubicBezTo>
                  <a:pt x="117800" y="161588"/>
                  <a:pt x="124094" y="160141"/>
                  <a:pt x="129816" y="157449"/>
                </a:cubicBezTo>
                <a:lnTo>
                  <a:pt x="120830" y="148428"/>
                </a:lnTo>
                <a:cubicBezTo>
                  <a:pt x="117666" y="145265"/>
                  <a:pt x="117666" y="140149"/>
                  <a:pt x="120830" y="137019"/>
                </a:cubicBezTo>
                <a:cubicBezTo>
                  <a:pt x="123993" y="133889"/>
                  <a:pt x="129109" y="133855"/>
                  <a:pt x="132239" y="137019"/>
                </a:cubicBezTo>
                <a:lnTo>
                  <a:pt x="143010" y="147789"/>
                </a:lnTo>
                <a:lnTo>
                  <a:pt x="148900" y="141899"/>
                </a:lnTo>
                <a:cubicBezTo>
                  <a:pt x="151895" y="138903"/>
                  <a:pt x="152770" y="134562"/>
                  <a:pt x="151458" y="130758"/>
                </a:cubicBezTo>
                <a:lnTo>
                  <a:pt x="105044" y="84715"/>
                </a:lnTo>
                <a:lnTo>
                  <a:pt x="100029" y="89730"/>
                </a:lnTo>
                <a:cubicBezTo>
                  <a:pt x="83436" y="106323"/>
                  <a:pt x="56578" y="106323"/>
                  <a:pt x="39985" y="89730"/>
                </a:cubicBezTo>
                <a:cubicBezTo>
                  <a:pt x="32244" y="81989"/>
                  <a:pt x="31941" y="69570"/>
                  <a:pt x="39244" y="6145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8921270" y="2085134"/>
            <a:ext cx="1619856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7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Engagement Plan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335365" y="2584876"/>
            <a:ext cx="3377572" cy="413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แผนการมีส่วนร่วมรายกลุ่ม ระบุวิธีการ ความถี่ และผู้รับผิดชอบ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335365" y="3136317"/>
            <a:ext cx="3308642" cy="379115"/>
          </a:xfrm>
          <a:custGeom>
            <a:avLst/>
            <a:gdLst/>
            <a:ahLst/>
            <a:cxnLst/>
            <a:rect l="l" t="t" r="r" b="b"/>
            <a:pathLst>
              <a:path w="3308642" h="379115">
                <a:moveTo>
                  <a:pt x="0" y="0"/>
                </a:moveTo>
                <a:lnTo>
                  <a:pt x="3308642" y="0"/>
                </a:lnTo>
                <a:lnTo>
                  <a:pt x="3308642" y="379115"/>
                </a:lnTo>
                <a:lnTo>
                  <a:pt x="0" y="379115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8463532" y="3281068"/>
            <a:ext cx="105549" cy="120628"/>
          </a:xfrm>
          <a:custGeom>
            <a:avLst/>
            <a:gdLst/>
            <a:ahLst/>
            <a:cxnLst/>
            <a:rect l="l" t="t" r="r" b="b"/>
            <a:pathLst>
              <a:path w="105549" h="120628">
                <a:moveTo>
                  <a:pt x="102439" y="16516"/>
                </a:moveTo>
                <a:cubicBezTo>
                  <a:pt x="105808" y="18966"/>
                  <a:pt x="106562" y="23678"/>
                  <a:pt x="104112" y="27047"/>
                </a:cubicBezTo>
                <a:lnTo>
                  <a:pt x="43798" y="109978"/>
                </a:lnTo>
                <a:cubicBezTo>
                  <a:pt x="42502" y="111769"/>
                  <a:pt x="40500" y="112876"/>
                  <a:pt x="38285" y="113065"/>
                </a:cubicBezTo>
                <a:cubicBezTo>
                  <a:pt x="36070" y="113253"/>
                  <a:pt x="33927" y="112429"/>
                  <a:pt x="32372" y="110874"/>
                </a:cubicBezTo>
                <a:lnTo>
                  <a:pt x="2215" y="80717"/>
                </a:lnTo>
                <a:cubicBezTo>
                  <a:pt x="-730" y="77772"/>
                  <a:pt x="-730" y="72989"/>
                  <a:pt x="2215" y="70044"/>
                </a:cubicBezTo>
                <a:cubicBezTo>
                  <a:pt x="5160" y="67099"/>
                  <a:pt x="9942" y="67099"/>
                  <a:pt x="12887" y="70044"/>
                </a:cubicBezTo>
                <a:lnTo>
                  <a:pt x="36801" y="93958"/>
                </a:lnTo>
                <a:lnTo>
                  <a:pt x="91931" y="18165"/>
                </a:lnTo>
                <a:cubicBezTo>
                  <a:pt x="94382" y="14796"/>
                  <a:pt x="99094" y="14042"/>
                  <a:pt x="102463" y="16492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8640618" y="3239712"/>
            <a:ext cx="296030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5 ระดับการมีส่วนร่วม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44650" y="3911780"/>
            <a:ext cx="3722222" cy="1981739"/>
          </a:xfrm>
          <a:custGeom>
            <a:avLst/>
            <a:gdLst/>
            <a:ahLst/>
            <a:cxnLst/>
            <a:rect l="l" t="t" r="r" b="b"/>
            <a:pathLst>
              <a:path w="3722222" h="1981739">
                <a:moveTo>
                  <a:pt x="0" y="0"/>
                </a:moveTo>
                <a:lnTo>
                  <a:pt x="3722222" y="0"/>
                </a:lnTo>
                <a:lnTo>
                  <a:pt x="3722222" y="1981739"/>
                </a:lnTo>
                <a:lnTo>
                  <a:pt x="0" y="1981739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344650" y="3911780"/>
            <a:ext cx="3722222" cy="34465"/>
          </a:xfrm>
          <a:custGeom>
            <a:avLst/>
            <a:gdLst/>
            <a:ahLst/>
            <a:cxnLst/>
            <a:rect l="l" t="t" r="r" b="b"/>
            <a:pathLst>
              <a:path w="3722222" h="34465">
                <a:moveTo>
                  <a:pt x="0" y="0"/>
                </a:moveTo>
                <a:lnTo>
                  <a:pt x="3722222" y="0"/>
                </a:lnTo>
                <a:lnTo>
                  <a:pt x="3722222" y="34465"/>
                </a:lnTo>
                <a:lnTo>
                  <a:pt x="0" y="34465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551440" y="4135802"/>
            <a:ext cx="482510" cy="482510"/>
          </a:xfrm>
          <a:custGeom>
            <a:avLst/>
            <a:gdLst/>
            <a:ahLst/>
            <a:cxnLst/>
            <a:rect l="l" t="t" r="r" b="b"/>
            <a:pathLst>
              <a:path w="482510" h="482510">
                <a:moveTo>
                  <a:pt x="241255" y="0"/>
                </a:moveTo>
                <a:lnTo>
                  <a:pt x="241255" y="0"/>
                </a:lnTo>
                <a:cubicBezTo>
                  <a:pt x="374407" y="0"/>
                  <a:pt x="482510" y="108103"/>
                  <a:pt x="482510" y="241255"/>
                </a:cubicBezTo>
                <a:lnTo>
                  <a:pt x="482510" y="241255"/>
                </a:lnTo>
                <a:cubicBezTo>
                  <a:pt x="482510" y="374407"/>
                  <a:pt x="374407" y="482510"/>
                  <a:pt x="241255" y="482510"/>
                </a:cubicBezTo>
                <a:lnTo>
                  <a:pt x="241255" y="482510"/>
                </a:lnTo>
                <a:cubicBezTo>
                  <a:pt x="108103" y="482510"/>
                  <a:pt x="0" y="374407"/>
                  <a:pt x="0" y="241255"/>
                </a:cubicBezTo>
                <a:lnTo>
                  <a:pt x="0" y="241255"/>
                </a:lnTo>
                <a:cubicBezTo>
                  <a:pt x="0" y="108103"/>
                  <a:pt x="108103" y="0"/>
                  <a:pt x="241255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706533" y="4290895"/>
            <a:ext cx="172325" cy="172325"/>
          </a:xfrm>
          <a:custGeom>
            <a:avLst/>
            <a:gdLst/>
            <a:ahLst/>
            <a:cxnLst/>
            <a:rect l="l" t="t" r="r" b="b"/>
            <a:pathLst>
              <a:path w="172325" h="172325">
                <a:moveTo>
                  <a:pt x="155227" y="6361"/>
                </a:moveTo>
                <a:cubicBezTo>
                  <a:pt x="159098" y="8078"/>
                  <a:pt x="161555" y="11915"/>
                  <a:pt x="161555" y="16155"/>
                </a:cubicBezTo>
                <a:lnTo>
                  <a:pt x="161555" y="156170"/>
                </a:lnTo>
                <a:cubicBezTo>
                  <a:pt x="161555" y="160410"/>
                  <a:pt x="159098" y="164247"/>
                  <a:pt x="155227" y="165964"/>
                </a:cubicBezTo>
                <a:cubicBezTo>
                  <a:pt x="151357" y="167680"/>
                  <a:pt x="146880" y="167041"/>
                  <a:pt x="143683" y="164247"/>
                </a:cubicBezTo>
                <a:lnTo>
                  <a:pt x="127998" y="150549"/>
                </a:lnTo>
                <a:cubicBezTo>
                  <a:pt x="113324" y="137725"/>
                  <a:pt x="94779" y="130254"/>
                  <a:pt x="75359" y="129345"/>
                </a:cubicBezTo>
                <a:lnTo>
                  <a:pt x="75359" y="161555"/>
                </a:lnTo>
                <a:cubicBezTo>
                  <a:pt x="75359" y="167512"/>
                  <a:pt x="70546" y="172325"/>
                  <a:pt x="64588" y="172325"/>
                </a:cubicBezTo>
                <a:lnTo>
                  <a:pt x="53818" y="172325"/>
                </a:lnTo>
                <a:cubicBezTo>
                  <a:pt x="47861" y="172325"/>
                  <a:pt x="43048" y="167512"/>
                  <a:pt x="43048" y="161555"/>
                </a:cubicBezTo>
                <a:lnTo>
                  <a:pt x="43048" y="129244"/>
                </a:lnTo>
                <a:cubicBezTo>
                  <a:pt x="19286" y="129244"/>
                  <a:pt x="0" y="109958"/>
                  <a:pt x="0" y="86163"/>
                </a:cubicBezTo>
                <a:cubicBezTo>
                  <a:pt x="0" y="62367"/>
                  <a:pt x="19286" y="43081"/>
                  <a:pt x="43081" y="43081"/>
                </a:cubicBezTo>
                <a:lnTo>
                  <a:pt x="71522" y="43081"/>
                </a:lnTo>
                <a:cubicBezTo>
                  <a:pt x="92322" y="43014"/>
                  <a:pt x="112382" y="35441"/>
                  <a:pt x="128032" y="21776"/>
                </a:cubicBezTo>
                <a:lnTo>
                  <a:pt x="143716" y="8078"/>
                </a:lnTo>
                <a:cubicBezTo>
                  <a:pt x="146880" y="5284"/>
                  <a:pt x="151424" y="4645"/>
                  <a:pt x="155261" y="6361"/>
                </a:cubicBezTo>
                <a:close/>
                <a:moveTo>
                  <a:pt x="75392" y="107703"/>
                </a:moveTo>
                <a:lnTo>
                  <a:pt x="75392" y="107770"/>
                </a:lnTo>
                <a:cubicBezTo>
                  <a:pt x="99053" y="108679"/>
                  <a:pt x="121772" y="117363"/>
                  <a:pt x="140014" y="132475"/>
                </a:cubicBezTo>
                <a:lnTo>
                  <a:pt x="140014" y="39817"/>
                </a:lnTo>
                <a:cubicBezTo>
                  <a:pt x="121772" y="54929"/>
                  <a:pt x="99053" y="63612"/>
                  <a:pt x="75392" y="64521"/>
                </a:cubicBezTo>
                <a:lnTo>
                  <a:pt x="75392" y="107703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1137346" y="4256430"/>
            <a:ext cx="1947273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7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Communication Plan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51440" y="4756172"/>
            <a:ext cx="3377572" cy="413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แผนการสื่อสาร ระบุ Key Message ช่องทาง ความถี่ และผู้รับผิดชอบ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51440" y="5307613"/>
            <a:ext cx="3308642" cy="379115"/>
          </a:xfrm>
          <a:custGeom>
            <a:avLst/>
            <a:gdLst/>
            <a:ahLst/>
            <a:cxnLst/>
            <a:rect l="l" t="t" r="r" b="b"/>
            <a:pathLst>
              <a:path w="3308642" h="379115">
                <a:moveTo>
                  <a:pt x="0" y="0"/>
                </a:moveTo>
                <a:lnTo>
                  <a:pt x="3308642" y="0"/>
                </a:lnTo>
                <a:lnTo>
                  <a:pt x="3308642" y="379115"/>
                </a:lnTo>
                <a:lnTo>
                  <a:pt x="0" y="379115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679607" y="5452364"/>
            <a:ext cx="105549" cy="120628"/>
          </a:xfrm>
          <a:custGeom>
            <a:avLst/>
            <a:gdLst/>
            <a:ahLst/>
            <a:cxnLst/>
            <a:rect l="l" t="t" r="r" b="b"/>
            <a:pathLst>
              <a:path w="105549" h="120628">
                <a:moveTo>
                  <a:pt x="102439" y="16516"/>
                </a:moveTo>
                <a:cubicBezTo>
                  <a:pt x="105808" y="18966"/>
                  <a:pt x="106562" y="23678"/>
                  <a:pt x="104112" y="27047"/>
                </a:cubicBezTo>
                <a:lnTo>
                  <a:pt x="43798" y="109978"/>
                </a:lnTo>
                <a:cubicBezTo>
                  <a:pt x="42502" y="111769"/>
                  <a:pt x="40500" y="112876"/>
                  <a:pt x="38285" y="113065"/>
                </a:cubicBezTo>
                <a:cubicBezTo>
                  <a:pt x="36070" y="113253"/>
                  <a:pt x="33927" y="112429"/>
                  <a:pt x="32372" y="110874"/>
                </a:cubicBezTo>
                <a:lnTo>
                  <a:pt x="2215" y="80717"/>
                </a:lnTo>
                <a:cubicBezTo>
                  <a:pt x="-730" y="77772"/>
                  <a:pt x="-730" y="72989"/>
                  <a:pt x="2215" y="70044"/>
                </a:cubicBezTo>
                <a:cubicBezTo>
                  <a:pt x="5160" y="67099"/>
                  <a:pt x="9942" y="67099"/>
                  <a:pt x="12887" y="70044"/>
                </a:cubicBezTo>
                <a:lnTo>
                  <a:pt x="36801" y="93958"/>
                </a:lnTo>
                <a:lnTo>
                  <a:pt x="91931" y="18165"/>
                </a:lnTo>
                <a:cubicBezTo>
                  <a:pt x="94382" y="14796"/>
                  <a:pt x="99094" y="14042"/>
                  <a:pt x="102463" y="16492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856693" y="5411008"/>
            <a:ext cx="296030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ครอบคลุมทุกกลุ่ม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236612" y="3911780"/>
            <a:ext cx="3722222" cy="1981739"/>
          </a:xfrm>
          <a:custGeom>
            <a:avLst/>
            <a:gdLst/>
            <a:ahLst/>
            <a:cxnLst/>
            <a:rect l="l" t="t" r="r" b="b"/>
            <a:pathLst>
              <a:path w="3722222" h="1981739">
                <a:moveTo>
                  <a:pt x="0" y="0"/>
                </a:moveTo>
                <a:lnTo>
                  <a:pt x="3722222" y="0"/>
                </a:lnTo>
                <a:lnTo>
                  <a:pt x="3722222" y="1981739"/>
                </a:lnTo>
                <a:lnTo>
                  <a:pt x="0" y="1981739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4236612" y="3911780"/>
            <a:ext cx="3722222" cy="34465"/>
          </a:xfrm>
          <a:custGeom>
            <a:avLst/>
            <a:gdLst/>
            <a:ahLst/>
            <a:cxnLst/>
            <a:rect l="l" t="t" r="r" b="b"/>
            <a:pathLst>
              <a:path w="3722222" h="34465">
                <a:moveTo>
                  <a:pt x="0" y="0"/>
                </a:moveTo>
                <a:lnTo>
                  <a:pt x="3722222" y="0"/>
                </a:lnTo>
                <a:lnTo>
                  <a:pt x="3722222" y="34465"/>
                </a:lnTo>
                <a:lnTo>
                  <a:pt x="0" y="34465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4443403" y="4135802"/>
            <a:ext cx="482510" cy="482510"/>
          </a:xfrm>
          <a:custGeom>
            <a:avLst/>
            <a:gdLst/>
            <a:ahLst/>
            <a:cxnLst/>
            <a:rect l="l" t="t" r="r" b="b"/>
            <a:pathLst>
              <a:path w="482510" h="482510">
                <a:moveTo>
                  <a:pt x="241255" y="0"/>
                </a:moveTo>
                <a:lnTo>
                  <a:pt x="241255" y="0"/>
                </a:lnTo>
                <a:cubicBezTo>
                  <a:pt x="374407" y="0"/>
                  <a:pt x="482510" y="108103"/>
                  <a:pt x="482510" y="241255"/>
                </a:cubicBezTo>
                <a:lnTo>
                  <a:pt x="482510" y="241255"/>
                </a:lnTo>
                <a:cubicBezTo>
                  <a:pt x="482510" y="374407"/>
                  <a:pt x="374407" y="482510"/>
                  <a:pt x="241255" y="482510"/>
                </a:cubicBezTo>
                <a:lnTo>
                  <a:pt x="241255" y="482510"/>
                </a:lnTo>
                <a:cubicBezTo>
                  <a:pt x="108103" y="482510"/>
                  <a:pt x="0" y="374407"/>
                  <a:pt x="0" y="241255"/>
                </a:cubicBezTo>
                <a:lnTo>
                  <a:pt x="0" y="241255"/>
                </a:lnTo>
                <a:cubicBezTo>
                  <a:pt x="0" y="108103"/>
                  <a:pt x="108103" y="0"/>
                  <a:pt x="241255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4598495" y="4290895"/>
            <a:ext cx="172325" cy="172325"/>
          </a:xfrm>
          <a:custGeom>
            <a:avLst/>
            <a:gdLst/>
            <a:ahLst/>
            <a:cxnLst/>
            <a:rect l="l" t="t" r="r" b="b"/>
            <a:pathLst>
              <a:path w="172325" h="172325">
                <a:moveTo>
                  <a:pt x="86163" y="0"/>
                </a:moveTo>
                <a:cubicBezTo>
                  <a:pt x="91110" y="0"/>
                  <a:pt x="95654" y="2726"/>
                  <a:pt x="98010" y="7068"/>
                </a:cubicBezTo>
                <a:lnTo>
                  <a:pt x="170710" y="141697"/>
                </a:lnTo>
                <a:cubicBezTo>
                  <a:pt x="172965" y="145870"/>
                  <a:pt x="172864" y="150919"/>
                  <a:pt x="170440" y="154992"/>
                </a:cubicBezTo>
                <a:cubicBezTo>
                  <a:pt x="168017" y="159064"/>
                  <a:pt x="163608" y="161555"/>
                  <a:pt x="158862" y="161555"/>
                </a:cubicBezTo>
                <a:lnTo>
                  <a:pt x="13463" y="161555"/>
                </a:lnTo>
                <a:cubicBezTo>
                  <a:pt x="8717" y="161555"/>
                  <a:pt x="4342" y="159064"/>
                  <a:pt x="1885" y="154992"/>
                </a:cubicBezTo>
                <a:cubicBezTo>
                  <a:pt x="-572" y="150919"/>
                  <a:pt x="-639" y="145870"/>
                  <a:pt x="1616" y="141697"/>
                </a:cubicBezTo>
                <a:lnTo>
                  <a:pt x="74315" y="7068"/>
                </a:lnTo>
                <a:cubicBezTo>
                  <a:pt x="76671" y="2726"/>
                  <a:pt x="81215" y="0"/>
                  <a:pt x="86163" y="0"/>
                </a:cubicBezTo>
                <a:close/>
                <a:moveTo>
                  <a:pt x="86163" y="56544"/>
                </a:moveTo>
                <a:cubicBezTo>
                  <a:pt x="81686" y="56544"/>
                  <a:pt x="78085" y="60145"/>
                  <a:pt x="78085" y="64622"/>
                </a:cubicBezTo>
                <a:lnTo>
                  <a:pt x="78085" y="102318"/>
                </a:lnTo>
                <a:cubicBezTo>
                  <a:pt x="78085" y="106794"/>
                  <a:pt x="81686" y="110396"/>
                  <a:pt x="86163" y="110396"/>
                </a:cubicBezTo>
                <a:cubicBezTo>
                  <a:pt x="90639" y="110396"/>
                  <a:pt x="94240" y="106794"/>
                  <a:pt x="94240" y="102318"/>
                </a:cubicBezTo>
                <a:lnTo>
                  <a:pt x="94240" y="64622"/>
                </a:lnTo>
                <a:cubicBezTo>
                  <a:pt x="94240" y="60145"/>
                  <a:pt x="90639" y="56544"/>
                  <a:pt x="86163" y="56544"/>
                </a:cubicBezTo>
                <a:close/>
                <a:moveTo>
                  <a:pt x="95149" y="129244"/>
                </a:moveTo>
                <a:cubicBezTo>
                  <a:pt x="95353" y="125908"/>
                  <a:pt x="93690" y="122735"/>
                  <a:pt x="90830" y="121005"/>
                </a:cubicBezTo>
                <a:cubicBezTo>
                  <a:pt x="87971" y="119275"/>
                  <a:pt x="84388" y="119275"/>
                  <a:pt x="81528" y="121005"/>
                </a:cubicBezTo>
                <a:cubicBezTo>
                  <a:pt x="78669" y="122735"/>
                  <a:pt x="77005" y="125908"/>
                  <a:pt x="77210" y="129244"/>
                </a:cubicBezTo>
                <a:cubicBezTo>
                  <a:pt x="77005" y="132579"/>
                  <a:pt x="78669" y="135753"/>
                  <a:pt x="81528" y="137483"/>
                </a:cubicBezTo>
                <a:cubicBezTo>
                  <a:pt x="84388" y="139212"/>
                  <a:pt x="87971" y="139212"/>
                  <a:pt x="90830" y="137483"/>
                </a:cubicBezTo>
                <a:cubicBezTo>
                  <a:pt x="93690" y="135753"/>
                  <a:pt x="95353" y="132579"/>
                  <a:pt x="95149" y="12924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5029308" y="4256430"/>
            <a:ext cx="1542310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7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Risk Assessment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4443403" y="4756172"/>
            <a:ext cx="3377572" cy="413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การประเมินความเสี่ยงเชิงการเมือง พร้อมแผนรับมือสำหรับแต่ละกลุ่ม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443403" y="5307613"/>
            <a:ext cx="3308642" cy="379115"/>
          </a:xfrm>
          <a:custGeom>
            <a:avLst/>
            <a:gdLst/>
            <a:ahLst/>
            <a:cxnLst/>
            <a:rect l="l" t="t" r="r" b="b"/>
            <a:pathLst>
              <a:path w="3308642" h="379115">
                <a:moveTo>
                  <a:pt x="0" y="0"/>
                </a:moveTo>
                <a:lnTo>
                  <a:pt x="3308642" y="0"/>
                </a:lnTo>
                <a:lnTo>
                  <a:pt x="3308642" y="379115"/>
                </a:lnTo>
                <a:lnTo>
                  <a:pt x="0" y="379115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4571569" y="5452364"/>
            <a:ext cx="105549" cy="120628"/>
          </a:xfrm>
          <a:custGeom>
            <a:avLst/>
            <a:gdLst/>
            <a:ahLst/>
            <a:cxnLst/>
            <a:rect l="l" t="t" r="r" b="b"/>
            <a:pathLst>
              <a:path w="105549" h="120628">
                <a:moveTo>
                  <a:pt x="102439" y="16516"/>
                </a:moveTo>
                <a:cubicBezTo>
                  <a:pt x="105808" y="18966"/>
                  <a:pt x="106562" y="23678"/>
                  <a:pt x="104112" y="27047"/>
                </a:cubicBezTo>
                <a:lnTo>
                  <a:pt x="43798" y="109978"/>
                </a:lnTo>
                <a:cubicBezTo>
                  <a:pt x="42502" y="111769"/>
                  <a:pt x="40500" y="112876"/>
                  <a:pt x="38285" y="113065"/>
                </a:cubicBezTo>
                <a:cubicBezTo>
                  <a:pt x="36070" y="113253"/>
                  <a:pt x="33927" y="112429"/>
                  <a:pt x="32372" y="110874"/>
                </a:cubicBezTo>
                <a:lnTo>
                  <a:pt x="2215" y="80717"/>
                </a:lnTo>
                <a:cubicBezTo>
                  <a:pt x="-730" y="77772"/>
                  <a:pt x="-730" y="72989"/>
                  <a:pt x="2215" y="70044"/>
                </a:cubicBezTo>
                <a:cubicBezTo>
                  <a:pt x="5160" y="67099"/>
                  <a:pt x="9942" y="67099"/>
                  <a:pt x="12887" y="70044"/>
                </a:cubicBezTo>
                <a:lnTo>
                  <a:pt x="36801" y="93958"/>
                </a:lnTo>
                <a:lnTo>
                  <a:pt x="91931" y="18165"/>
                </a:lnTo>
                <a:cubicBezTo>
                  <a:pt x="94382" y="14796"/>
                  <a:pt x="99094" y="14042"/>
                  <a:pt x="102463" y="16492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4748655" y="5411008"/>
            <a:ext cx="296030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Risk Heat Map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128575" y="3911780"/>
            <a:ext cx="3722222" cy="1981739"/>
          </a:xfrm>
          <a:custGeom>
            <a:avLst/>
            <a:gdLst/>
            <a:ahLst/>
            <a:cxnLst/>
            <a:rect l="l" t="t" r="r" b="b"/>
            <a:pathLst>
              <a:path w="3722222" h="1981739">
                <a:moveTo>
                  <a:pt x="0" y="0"/>
                </a:moveTo>
                <a:lnTo>
                  <a:pt x="3722222" y="0"/>
                </a:lnTo>
                <a:lnTo>
                  <a:pt x="3722222" y="1981739"/>
                </a:lnTo>
                <a:lnTo>
                  <a:pt x="0" y="1981739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8128575" y="3911780"/>
            <a:ext cx="3722222" cy="34465"/>
          </a:xfrm>
          <a:custGeom>
            <a:avLst/>
            <a:gdLst/>
            <a:ahLst/>
            <a:cxnLst/>
            <a:rect l="l" t="t" r="r" b="b"/>
            <a:pathLst>
              <a:path w="3722222" h="34465">
                <a:moveTo>
                  <a:pt x="0" y="0"/>
                </a:moveTo>
                <a:lnTo>
                  <a:pt x="3722222" y="0"/>
                </a:lnTo>
                <a:lnTo>
                  <a:pt x="3722222" y="34465"/>
                </a:lnTo>
                <a:lnTo>
                  <a:pt x="0" y="34465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8335365" y="4135802"/>
            <a:ext cx="482510" cy="482510"/>
          </a:xfrm>
          <a:custGeom>
            <a:avLst/>
            <a:gdLst/>
            <a:ahLst/>
            <a:cxnLst/>
            <a:rect l="l" t="t" r="r" b="b"/>
            <a:pathLst>
              <a:path w="482510" h="482510">
                <a:moveTo>
                  <a:pt x="241255" y="0"/>
                </a:moveTo>
                <a:lnTo>
                  <a:pt x="241255" y="0"/>
                </a:lnTo>
                <a:cubicBezTo>
                  <a:pt x="374407" y="0"/>
                  <a:pt x="482510" y="108103"/>
                  <a:pt x="482510" y="241255"/>
                </a:cubicBezTo>
                <a:lnTo>
                  <a:pt x="482510" y="241255"/>
                </a:lnTo>
                <a:cubicBezTo>
                  <a:pt x="482510" y="374407"/>
                  <a:pt x="374407" y="482510"/>
                  <a:pt x="241255" y="482510"/>
                </a:cubicBezTo>
                <a:lnTo>
                  <a:pt x="241255" y="482510"/>
                </a:lnTo>
                <a:cubicBezTo>
                  <a:pt x="108103" y="482510"/>
                  <a:pt x="0" y="374407"/>
                  <a:pt x="0" y="241255"/>
                </a:cubicBezTo>
                <a:lnTo>
                  <a:pt x="0" y="241255"/>
                </a:lnTo>
                <a:cubicBezTo>
                  <a:pt x="0" y="108103"/>
                  <a:pt x="108103" y="0"/>
                  <a:pt x="241255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8511998" y="4290895"/>
            <a:ext cx="129244" cy="172325"/>
          </a:xfrm>
          <a:custGeom>
            <a:avLst/>
            <a:gdLst/>
            <a:ahLst/>
            <a:cxnLst/>
            <a:rect l="l" t="t" r="r" b="b"/>
            <a:pathLst>
              <a:path w="129244" h="172325">
                <a:moveTo>
                  <a:pt x="104809" y="10770"/>
                </a:moveTo>
                <a:lnTo>
                  <a:pt x="107703" y="10770"/>
                </a:lnTo>
                <a:cubicBezTo>
                  <a:pt x="119584" y="10770"/>
                  <a:pt x="129244" y="20430"/>
                  <a:pt x="129244" y="32311"/>
                </a:cubicBezTo>
                <a:lnTo>
                  <a:pt x="129244" y="150784"/>
                </a:lnTo>
                <a:cubicBezTo>
                  <a:pt x="129244" y="162665"/>
                  <a:pt x="119584" y="172325"/>
                  <a:pt x="107703" y="172325"/>
                </a:cubicBezTo>
                <a:lnTo>
                  <a:pt x="21541" y="172325"/>
                </a:lnTo>
                <a:cubicBezTo>
                  <a:pt x="9660" y="172325"/>
                  <a:pt x="0" y="162665"/>
                  <a:pt x="0" y="150784"/>
                </a:cubicBezTo>
                <a:lnTo>
                  <a:pt x="0" y="32311"/>
                </a:lnTo>
                <a:cubicBezTo>
                  <a:pt x="0" y="20430"/>
                  <a:pt x="9660" y="10770"/>
                  <a:pt x="21541" y="10770"/>
                </a:cubicBezTo>
                <a:lnTo>
                  <a:pt x="24435" y="10770"/>
                </a:lnTo>
                <a:cubicBezTo>
                  <a:pt x="28137" y="4342"/>
                  <a:pt x="35105" y="0"/>
                  <a:pt x="43081" y="0"/>
                </a:cubicBezTo>
                <a:lnTo>
                  <a:pt x="86163" y="0"/>
                </a:lnTo>
                <a:cubicBezTo>
                  <a:pt x="94139" y="0"/>
                  <a:pt x="101106" y="4342"/>
                  <a:pt x="104809" y="10770"/>
                </a:cubicBezTo>
                <a:close/>
                <a:moveTo>
                  <a:pt x="83470" y="37696"/>
                </a:moveTo>
                <a:cubicBezTo>
                  <a:pt x="87946" y="37696"/>
                  <a:pt x="91548" y="34095"/>
                  <a:pt x="91548" y="29618"/>
                </a:cubicBezTo>
                <a:cubicBezTo>
                  <a:pt x="91548" y="25142"/>
                  <a:pt x="87946" y="21541"/>
                  <a:pt x="83470" y="21541"/>
                </a:cubicBezTo>
                <a:lnTo>
                  <a:pt x="45774" y="21541"/>
                </a:lnTo>
                <a:cubicBezTo>
                  <a:pt x="41297" y="21541"/>
                  <a:pt x="37696" y="25142"/>
                  <a:pt x="37696" y="29618"/>
                </a:cubicBezTo>
                <a:cubicBezTo>
                  <a:pt x="37696" y="34095"/>
                  <a:pt x="41297" y="37696"/>
                  <a:pt x="45774" y="37696"/>
                </a:cubicBezTo>
                <a:lnTo>
                  <a:pt x="83470" y="37696"/>
                </a:lnTo>
                <a:close/>
                <a:moveTo>
                  <a:pt x="93029" y="87744"/>
                </a:moveTo>
                <a:cubicBezTo>
                  <a:pt x="95385" y="83975"/>
                  <a:pt x="94240" y="78994"/>
                  <a:pt x="90471" y="76604"/>
                </a:cubicBezTo>
                <a:cubicBezTo>
                  <a:pt x="86701" y="74214"/>
                  <a:pt x="81720" y="75392"/>
                  <a:pt x="79330" y="79162"/>
                </a:cubicBezTo>
                <a:lnTo>
                  <a:pt x="58665" y="112247"/>
                </a:lnTo>
                <a:lnTo>
                  <a:pt x="49577" y="100130"/>
                </a:lnTo>
                <a:cubicBezTo>
                  <a:pt x="46885" y="96563"/>
                  <a:pt x="41836" y="95822"/>
                  <a:pt x="38268" y="98515"/>
                </a:cubicBezTo>
                <a:cubicBezTo>
                  <a:pt x="34701" y="101207"/>
                  <a:pt x="33960" y="106256"/>
                  <a:pt x="36653" y="109824"/>
                </a:cubicBezTo>
                <a:lnTo>
                  <a:pt x="52808" y="131364"/>
                </a:lnTo>
                <a:cubicBezTo>
                  <a:pt x="54390" y="133485"/>
                  <a:pt x="56948" y="134696"/>
                  <a:pt x="59607" y="134595"/>
                </a:cubicBezTo>
                <a:cubicBezTo>
                  <a:pt x="62266" y="134494"/>
                  <a:pt x="64689" y="133081"/>
                  <a:pt x="66103" y="130792"/>
                </a:cubicBezTo>
                <a:lnTo>
                  <a:pt x="93029" y="8771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8921270" y="4256430"/>
            <a:ext cx="904707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7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Checklist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335365" y="4756172"/>
            <a:ext cx="3377572" cy="413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รายการตรวจสอบความสมบูรณ์ของการวิเคราะห์ ไม่ให้ตกหล่นกลุ่มสำคัญ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335365" y="5307613"/>
            <a:ext cx="3308642" cy="379115"/>
          </a:xfrm>
          <a:custGeom>
            <a:avLst/>
            <a:gdLst/>
            <a:ahLst/>
            <a:cxnLst/>
            <a:rect l="l" t="t" r="r" b="b"/>
            <a:pathLst>
              <a:path w="3308642" h="379115">
                <a:moveTo>
                  <a:pt x="0" y="0"/>
                </a:moveTo>
                <a:lnTo>
                  <a:pt x="3308642" y="0"/>
                </a:lnTo>
                <a:lnTo>
                  <a:pt x="3308642" y="379115"/>
                </a:lnTo>
                <a:lnTo>
                  <a:pt x="0" y="379115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Shape 56"/>
          <p:cNvSpPr/>
          <p:nvPr/>
        </p:nvSpPr>
        <p:spPr>
          <a:xfrm>
            <a:off x="8463532" y="5452364"/>
            <a:ext cx="105549" cy="120628"/>
          </a:xfrm>
          <a:custGeom>
            <a:avLst/>
            <a:gdLst/>
            <a:ahLst/>
            <a:cxnLst/>
            <a:rect l="l" t="t" r="r" b="b"/>
            <a:pathLst>
              <a:path w="105549" h="120628">
                <a:moveTo>
                  <a:pt x="102439" y="16516"/>
                </a:moveTo>
                <a:cubicBezTo>
                  <a:pt x="105808" y="18966"/>
                  <a:pt x="106562" y="23678"/>
                  <a:pt x="104112" y="27047"/>
                </a:cubicBezTo>
                <a:lnTo>
                  <a:pt x="43798" y="109978"/>
                </a:lnTo>
                <a:cubicBezTo>
                  <a:pt x="42502" y="111769"/>
                  <a:pt x="40500" y="112876"/>
                  <a:pt x="38285" y="113065"/>
                </a:cubicBezTo>
                <a:cubicBezTo>
                  <a:pt x="36070" y="113253"/>
                  <a:pt x="33927" y="112429"/>
                  <a:pt x="32372" y="110874"/>
                </a:cubicBezTo>
                <a:lnTo>
                  <a:pt x="2215" y="80717"/>
                </a:lnTo>
                <a:cubicBezTo>
                  <a:pt x="-730" y="77772"/>
                  <a:pt x="-730" y="72989"/>
                  <a:pt x="2215" y="70044"/>
                </a:cubicBezTo>
                <a:cubicBezTo>
                  <a:pt x="5160" y="67099"/>
                  <a:pt x="9942" y="67099"/>
                  <a:pt x="12887" y="70044"/>
                </a:cubicBezTo>
                <a:lnTo>
                  <a:pt x="36801" y="93958"/>
                </a:lnTo>
                <a:lnTo>
                  <a:pt x="91931" y="18165"/>
                </a:lnTo>
                <a:cubicBezTo>
                  <a:pt x="94382" y="14796"/>
                  <a:pt x="99094" y="14042"/>
                  <a:pt x="102463" y="16492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Text 57"/>
          <p:cNvSpPr/>
          <p:nvPr/>
        </p:nvSpPr>
        <p:spPr>
          <a:xfrm>
            <a:off x="8640618" y="5411008"/>
            <a:ext cx="296030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ครบทุกขั้นตอน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361883" y="6100308"/>
            <a:ext cx="11485467" cy="551440"/>
          </a:xfrm>
          <a:custGeom>
            <a:avLst/>
            <a:gdLst/>
            <a:ahLst/>
            <a:cxnLst/>
            <a:rect l="l" t="t" r="r" b="b"/>
            <a:pathLst>
              <a:path w="11485467" h="551440">
                <a:moveTo>
                  <a:pt x="0" y="0"/>
                </a:moveTo>
                <a:lnTo>
                  <a:pt x="11485467" y="0"/>
                </a:lnTo>
                <a:lnTo>
                  <a:pt x="11485467" y="551440"/>
                </a:lnTo>
                <a:lnTo>
                  <a:pt x="0" y="55144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Shape 59"/>
          <p:cNvSpPr/>
          <p:nvPr/>
        </p:nvSpPr>
        <p:spPr>
          <a:xfrm>
            <a:off x="361883" y="6100308"/>
            <a:ext cx="34465" cy="551440"/>
          </a:xfrm>
          <a:custGeom>
            <a:avLst/>
            <a:gdLst/>
            <a:ahLst/>
            <a:cxnLst/>
            <a:rect l="l" t="t" r="r" b="b"/>
            <a:pathLst>
              <a:path w="34465" h="551440">
                <a:moveTo>
                  <a:pt x="0" y="0"/>
                </a:moveTo>
                <a:lnTo>
                  <a:pt x="34465" y="0"/>
                </a:lnTo>
                <a:lnTo>
                  <a:pt x="34465" y="551440"/>
                </a:lnTo>
                <a:lnTo>
                  <a:pt x="0" y="55144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Shape 60"/>
          <p:cNvSpPr/>
          <p:nvPr/>
        </p:nvSpPr>
        <p:spPr>
          <a:xfrm>
            <a:off x="560057" y="6313990"/>
            <a:ext cx="155093" cy="137860"/>
          </a:xfrm>
          <a:custGeom>
            <a:avLst/>
            <a:gdLst/>
            <a:ahLst/>
            <a:cxnLst/>
            <a:rect l="l" t="t" r="r" b="b"/>
            <a:pathLst>
              <a:path w="155093" h="137860">
                <a:moveTo>
                  <a:pt x="83335" y="-5089"/>
                </a:moveTo>
                <a:cubicBezTo>
                  <a:pt x="82231" y="-7243"/>
                  <a:pt x="79997" y="-8616"/>
                  <a:pt x="77573" y="-8616"/>
                </a:cubicBezTo>
                <a:cubicBezTo>
                  <a:pt x="75150" y="-8616"/>
                  <a:pt x="72915" y="-7243"/>
                  <a:pt x="71811" y="-5089"/>
                </a:cubicBezTo>
                <a:lnTo>
                  <a:pt x="51994" y="33738"/>
                </a:lnTo>
                <a:lnTo>
                  <a:pt x="8939" y="40577"/>
                </a:lnTo>
                <a:cubicBezTo>
                  <a:pt x="6543" y="40954"/>
                  <a:pt x="4550" y="42650"/>
                  <a:pt x="3797" y="44966"/>
                </a:cubicBezTo>
                <a:cubicBezTo>
                  <a:pt x="3043" y="47282"/>
                  <a:pt x="3662" y="49813"/>
                  <a:pt x="5358" y="51536"/>
                </a:cubicBezTo>
                <a:lnTo>
                  <a:pt x="36161" y="82366"/>
                </a:lnTo>
                <a:lnTo>
                  <a:pt x="29376" y="125420"/>
                </a:lnTo>
                <a:cubicBezTo>
                  <a:pt x="28999" y="127817"/>
                  <a:pt x="29995" y="130240"/>
                  <a:pt x="31961" y="131667"/>
                </a:cubicBezTo>
                <a:cubicBezTo>
                  <a:pt x="33927" y="133094"/>
                  <a:pt x="36511" y="133310"/>
                  <a:pt x="38692" y="132206"/>
                </a:cubicBezTo>
                <a:lnTo>
                  <a:pt x="77573" y="112442"/>
                </a:lnTo>
                <a:lnTo>
                  <a:pt x="116427" y="132206"/>
                </a:lnTo>
                <a:cubicBezTo>
                  <a:pt x="118581" y="133310"/>
                  <a:pt x="121193" y="133094"/>
                  <a:pt x="123159" y="131667"/>
                </a:cubicBezTo>
                <a:cubicBezTo>
                  <a:pt x="125124" y="130240"/>
                  <a:pt x="126120" y="127844"/>
                  <a:pt x="125743" y="125420"/>
                </a:cubicBezTo>
                <a:lnTo>
                  <a:pt x="118931" y="82366"/>
                </a:lnTo>
                <a:lnTo>
                  <a:pt x="149734" y="51536"/>
                </a:lnTo>
                <a:cubicBezTo>
                  <a:pt x="151458" y="49813"/>
                  <a:pt x="152050" y="47282"/>
                  <a:pt x="151296" y="44966"/>
                </a:cubicBezTo>
                <a:cubicBezTo>
                  <a:pt x="150542" y="42650"/>
                  <a:pt x="148577" y="40954"/>
                  <a:pt x="146153" y="40577"/>
                </a:cubicBezTo>
                <a:lnTo>
                  <a:pt x="103126" y="33738"/>
                </a:lnTo>
                <a:lnTo>
                  <a:pt x="83335" y="-5089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Text 61"/>
          <p:cNvSpPr/>
          <p:nvPr/>
        </p:nvSpPr>
        <p:spPr>
          <a:xfrm>
            <a:off x="770531" y="6272633"/>
            <a:ext cx="10973424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คุณภาพของ Deliverables:</a:t>
            </a:r>
            <a:r>
              <a:rPr lang="en-US" sz="1086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ต้องอัปเดตอย่างต่อเนื่อง สื่อสารให้ทีมงานเข้าใจตรงกัน และใช้เป็นเครื่องมือในการตัดสินใจ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6364" y="346364"/>
            <a:ext cx="11568545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kern="0" spc="109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PITFALLS TO AVOID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6364" y="623455"/>
            <a:ext cx="11707091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73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ข้อผิดพลาดที่พบบ่อย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6364" y="1177636"/>
            <a:ext cx="831273" cy="34636"/>
          </a:xfrm>
          <a:custGeom>
            <a:avLst/>
            <a:gdLst/>
            <a:ahLst/>
            <a:cxnLst/>
            <a:rect l="l" t="t" r="r" b="b"/>
            <a:pathLst>
              <a:path w="831273" h="34636">
                <a:moveTo>
                  <a:pt x="0" y="0"/>
                </a:moveTo>
                <a:lnTo>
                  <a:pt x="831273" y="0"/>
                </a:lnTo>
                <a:lnTo>
                  <a:pt x="831273" y="34636"/>
                </a:lnTo>
                <a:lnTo>
                  <a:pt x="0" y="34636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63682" y="1420091"/>
            <a:ext cx="5645727" cy="1697182"/>
          </a:xfrm>
          <a:custGeom>
            <a:avLst/>
            <a:gdLst/>
            <a:ahLst/>
            <a:cxnLst/>
            <a:rect l="l" t="t" r="r" b="b"/>
            <a:pathLst>
              <a:path w="5645727" h="1697182">
                <a:moveTo>
                  <a:pt x="0" y="0"/>
                </a:moveTo>
                <a:lnTo>
                  <a:pt x="5645727" y="0"/>
                </a:lnTo>
                <a:lnTo>
                  <a:pt x="5645727" y="1697182"/>
                </a:lnTo>
                <a:lnTo>
                  <a:pt x="0" y="1697182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63682" y="1420091"/>
            <a:ext cx="34636" cy="1697182"/>
          </a:xfrm>
          <a:custGeom>
            <a:avLst/>
            <a:gdLst/>
            <a:ahLst/>
            <a:cxnLst/>
            <a:rect l="l" t="t" r="r" b="b"/>
            <a:pathLst>
              <a:path w="34636" h="1697182">
                <a:moveTo>
                  <a:pt x="0" y="0"/>
                </a:moveTo>
                <a:lnTo>
                  <a:pt x="34636" y="0"/>
                </a:lnTo>
                <a:lnTo>
                  <a:pt x="34636" y="1697182"/>
                </a:lnTo>
                <a:lnTo>
                  <a:pt x="0" y="1697182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88818" y="1627909"/>
            <a:ext cx="554182" cy="554182"/>
          </a:xfrm>
          <a:custGeom>
            <a:avLst/>
            <a:gdLst/>
            <a:ahLst/>
            <a:cxnLst/>
            <a:rect l="l" t="t" r="r" b="b"/>
            <a:pathLst>
              <a:path w="554182" h="554182">
                <a:moveTo>
                  <a:pt x="277091" y="0"/>
                </a:moveTo>
                <a:lnTo>
                  <a:pt x="277091" y="0"/>
                </a:lnTo>
                <a:cubicBezTo>
                  <a:pt x="430022" y="0"/>
                  <a:pt x="554182" y="124160"/>
                  <a:pt x="554182" y="277091"/>
                </a:cubicBezTo>
                <a:lnTo>
                  <a:pt x="554182" y="277091"/>
                </a:lnTo>
                <a:cubicBezTo>
                  <a:pt x="554182" y="430022"/>
                  <a:pt x="430022" y="554182"/>
                  <a:pt x="277091" y="554182"/>
                </a:cubicBezTo>
                <a:lnTo>
                  <a:pt x="277091" y="554182"/>
                </a:lnTo>
                <a:cubicBezTo>
                  <a:pt x="124160" y="554182"/>
                  <a:pt x="0" y="430022"/>
                  <a:pt x="0" y="277091"/>
                </a:cubicBezTo>
                <a:lnTo>
                  <a:pt x="0" y="277091"/>
                </a:lnTo>
                <a:cubicBezTo>
                  <a:pt x="0" y="124160"/>
                  <a:pt x="124160" y="0"/>
                  <a:pt x="277091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49011" y="1801091"/>
            <a:ext cx="233795" cy="207818"/>
          </a:xfrm>
          <a:custGeom>
            <a:avLst/>
            <a:gdLst/>
            <a:ahLst/>
            <a:cxnLst/>
            <a:rect l="l" t="t" r="r" b="b"/>
            <a:pathLst>
              <a:path w="233795" h="207818">
                <a:moveTo>
                  <a:pt x="16642" y="-10107"/>
                </a:moveTo>
                <a:cubicBezTo>
                  <a:pt x="12826" y="-13922"/>
                  <a:pt x="6657" y="-13922"/>
                  <a:pt x="2882" y="-10107"/>
                </a:cubicBezTo>
                <a:cubicBezTo>
                  <a:pt x="-893" y="-6291"/>
                  <a:pt x="-934" y="-122"/>
                  <a:pt x="2841" y="3694"/>
                </a:cubicBezTo>
                <a:lnTo>
                  <a:pt x="217154" y="218006"/>
                </a:lnTo>
                <a:cubicBezTo>
                  <a:pt x="220969" y="221822"/>
                  <a:pt x="227139" y="221822"/>
                  <a:pt x="230914" y="218006"/>
                </a:cubicBezTo>
                <a:cubicBezTo>
                  <a:pt x="234688" y="214191"/>
                  <a:pt x="234729" y="208021"/>
                  <a:pt x="230914" y="204246"/>
                </a:cubicBezTo>
                <a:lnTo>
                  <a:pt x="126436" y="99728"/>
                </a:lnTo>
                <a:cubicBezTo>
                  <a:pt x="148760" y="95304"/>
                  <a:pt x="165605" y="75578"/>
                  <a:pt x="165605" y="51955"/>
                </a:cubicBezTo>
                <a:cubicBezTo>
                  <a:pt x="165605" y="25044"/>
                  <a:pt x="143809" y="3247"/>
                  <a:pt x="116898" y="3247"/>
                </a:cubicBezTo>
                <a:cubicBezTo>
                  <a:pt x="93275" y="3247"/>
                  <a:pt x="73548" y="20092"/>
                  <a:pt x="69124" y="42416"/>
                </a:cubicBezTo>
                <a:lnTo>
                  <a:pt x="16642" y="-10107"/>
                </a:lnTo>
                <a:close/>
                <a:moveTo>
                  <a:pt x="95629" y="123960"/>
                </a:moveTo>
                <a:cubicBezTo>
                  <a:pt x="60032" y="128506"/>
                  <a:pt x="32472" y="158908"/>
                  <a:pt x="32472" y="195763"/>
                </a:cubicBezTo>
                <a:cubicBezTo>
                  <a:pt x="32472" y="202420"/>
                  <a:pt x="37870" y="207818"/>
                  <a:pt x="44527" y="207818"/>
                </a:cubicBezTo>
                <a:lnTo>
                  <a:pt x="179487" y="207818"/>
                </a:lnTo>
                <a:lnTo>
                  <a:pt x="95629" y="12396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316182" y="1627909"/>
            <a:ext cx="45720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ลืมกลุ่มเปราะบาง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16182" y="1974273"/>
            <a:ext cx="45546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มักมองข้ามกลุ่มที่ไม่มีเสียง ไม่มีอำนาจต่อรอง แต่ได้รับผลกระทบสูง เช่น ผู้พิการ ผู้สูงอายุ คนยากจน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316182" y="2528455"/>
            <a:ext cx="4485409" cy="381000"/>
          </a:xfrm>
          <a:custGeom>
            <a:avLst/>
            <a:gdLst/>
            <a:ahLst/>
            <a:cxnLst/>
            <a:rect l="l" t="t" r="r" b="b"/>
            <a:pathLst>
              <a:path w="4485409" h="381000">
                <a:moveTo>
                  <a:pt x="0" y="0"/>
                </a:moveTo>
                <a:lnTo>
                  <a:pt x="4485409" y="0"/>
                </a:lnTo>
                <a:lnTo>
                  <a:pt x="4485409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1452563" y="2673934"/>
            <a:ext cx="90920" cy="121227"/>
          </a:xfrm>
          <a:custGeom>
            <a:avLst/>
            <a:gdLst/>
            <a:ahLst/>
            <a:cxnLst/>
            <a:rect l="l" t="t" r="r" b="b"/>
            <a:pathLst>
              <a:path w="90920" h="121227">
                <a:moveTo>
                  <a:pt x="69351" y="90920"/>
                </a:moveTo>
                <a:cubicBezTo>
                  <a:pt x="71079" y="85640"/>
                  <a:pt x="74536" y="80858"/>
                  <a:pt x="78443" y="76738"/>
                </a:cubicBezTo>
                <a:cubicBezTo>
                  <a:pt x="86185" y="68593"/>
                  <a:pt x="90920" y="57583"/>
                  <a:pt x="90920" y="45460"/>
                </a:cubicBezTo>
                <a:cubicBezTo>
                  <a:pt x="90920" y="20362"/>
                  <a:pt x="70558" y="0"/>
                  <a:pt x="45460" y="0"/>
                </a:cubicBezTo>
                <a:cubicBezTo>
                  <a:pt x="20362" y="0"/>
                  <a:pt x="0" y="20362"/>
                  <a:pt x="0" y="45460"/>
                </a:cubicBezTo>
                <a:cubicBezTo>
                  <a:pt x="0" y="57583"/>
                  <a:pt x="4735" y="68593"/>
                  <a:pt x="12478" y="76738"/>
                </a:cubicBezTo>
                <a:cubicBezTo>
                  <a:pt x="16385" y="80858"/>
                  <a:pt x="19865" y="85640"/>
                  <a:pt x="21570" y="90920"/>
                </a:cubicBezTo>
                <a:lnTo>
                  <a:pt x="69327" y="90920"/>
                </a:lnTo>
                <a:close/>
                <a:moveTo>
                  <a:pt x="68190" y="102286"/>
                </a:moveTo>
                <a:lnTo>
                  <a:pt x="22730" y="102286"/>
                </a:lnTo>
                <a:lnTo>
                  <a:pt x="22730" y="106074"/>
                </a:lnTo>
                <a:cubicBezTo>
                  <a:pt x="22730" y="116539"/>
                  <a:pt x="31207" y="125016"/>
                  <a:pt x="41672" y="125016"/>
                </a:cubicBezTo>
                <a:lnTo>
                  <a:pt x="49249" y="125016"/>
                </a:lnTo>
                <a:cubicBezTo>
                  <a:pt x="59714" y="125016"/>
                  <a:pt x="68190" y="116539"/>
                  <a:pt x="68190" y="106074"/>
                </a:cubicBezTo>
                <a:lnTo>
                  <a:pt x="68190" y="102286"/>
                </a:lnTo>
                <a:close/>
                <a:moveTo>
                  <a:pt x="43566" y="26518"/>
                </a:moveTo>
                <a:cubicBezTo>
                  <a:pt x="34143" y="26518"/>
                  <a:pt x="26518" y="34143"/>
                  <a:pt x="26518" y="43566"/>
                </a:cubicBezTo>
                <a:cubicBezTo>
                  <a:pt x="26518" y="46715"/>
                  <a:pt x="23985" y="49249"/>
                  <a:pt x="20836" y="49249"/>
                </a:cubicBezTo>
                <a:cubicBezTo>
                  <a:pt x="17687" y="49249"/>
                  <a:pt x="15153" y="46715"/>
                  <a:pt x="15153" y="43566"/>
                </a:cubicBezTo>
                <a:cubicBezTo>
                  <a:pt x="15153" y="27868"/>
                  <a:pt x="27868" y="15153"/>
                  <a:pt x="43566" y="15153"/>
                </a:cubicBezTo>
                <a:cubicBezTo>
                  <a:pt x="46715" y="15153"/>
                  <a:pt x="49249" y="17687"/>
                  <a:pt x="49249" y="20836"/>
                </a:cubicBezTo>
                <a:cubicBezTo>
                  <a:pt x="49249" y="23985"/>
                  <a:pt x="46715" y="26518"/>
                  <a:pt x="43566" y="2651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623186" y="2632364"/>
            <a:ext cx="413511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5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แก้ไข:</a:t>
            </a:r>
            <a:r>
              <a:rPr lang="en-US" sz="95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ใช้ checklist ตรวจสอบกลุ่มเปราะบางโดยเฉพาะ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99909" y="1420091"/>
            <a:ext cx="5645727" cy="1697182"/>
          </a:xfrm>
          <a:custGeom>
            <a:avLst/>
            <a:gdLst/>
            <a:ahLst/>
            <a:cxnLst/>
            <a:rect l="l" t="t" r="r" b="b"/>
            <a:pathLst>
              <a:path w="5645727" h="1697182">
                <a:moveTo>
                  <a:pt x="0" y="0"/>
                </a:moveTo>
                <a:lnTo>
                  <a:pt x="5645727" y="0"/>
                </a:lnTo>
                <a:lnTo>
                  <a:pt x="5645727" y="1697182"/>
                </a:lnTo>
                <a:lnTo>
                  <a:pt x="0" y="1697182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6199909" y="1420091"/>
            <a:ext cx="34636" cy="1697182"/>
          </a:xfrm>
          <a:custGeom>
            <a:avLst/>
            <a:gdLst/>
            <a:ahLst/>
            <a:cxnLst/>
            <a:rect l="l" t="t" r="r" b="b"/>
            <a:pathLst>
              <a:path w="34636" h="1697182">
                <a:moveTo>
                  <a:pt x="0" y="0"/>
                </a:moveTo>
                <a:lnTo>
                  <a:pt x="34636" y="0"/>
                </a:lnTo>
                <a:lnTo>
                  <a:pt x="34636" y="1697182"/>
                </a:lnTo>
                <a:lnTo>
                  <a:pt x="0" y="1697182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6425045" y="1627909"/>
            <a:ext cx="554182" cy="554182"/>
          </a:xfrm>
          <a:custGeom>
            <a:avLst/>
            <a:gdLst/>
            <a:ahLst/>
            <a:cxnLst/>
            <a:rect l="l" t="t" r="r" b="b"/>
            <a:pathLst>
              <a:path w="554182" h="554182">
                <a:moveTo>
                  <a:pt x="277091" y="0"/>
                </a:moveTo>
                <a:lnTo>
                  <a:pt x="277091" y="0"/>
                </a:lnTo>
                <a:cubicBezTo>
                  <a:pt x="430022" y="0"/>
                  <a:pt x="554182" y="124160"/>
                  <a:pt x="554182" y="277091"/>
                </a:cubicBezTo>
                <a:lnTo>
                  <a:pt x="554182" y="277091"/>
                </a:lnTo>
                <a:cubicBezTo>
                  <a:pt x="554182" y="430022"/>
                  <a:pt x="430022" y="554182"/>
                  <a:pt x="277091" y="554182"/>
                </a:cubicBezTo>
                <a:lnTo>
                  <a:pt x="277091" y="554182"/>
                </a:lnTo>
                <a:cubicBezTo>
                  <a:pt x="124160" y="554182"/>
                  <a:pt x="0" y="430022"/>
                  <a:pt x="0" y="277091"/>
                </a:cubicBezTo>
                <a:lnTo>
                  <a:pt x="0" y="277091"/>
                </a:lnTo>
                <a:cubicBezTo>
                  <a:pt x="0" y="124160"/>
                  <a:pt x="124160" y="0"/>
                  <a:pt x="277091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598227" y="1801091"/>
            <a:ext cx="207818" cy="207818"/>
          </a:xfrm>
          <a:custGeom>
            <a:avLst/>
            <a:gdLst/>
            <a:ahLst/>
            <a:cxnLst/>
            <a:rect l="l" t="t" r="r" b="b"/>
            <a:pathLst>
              <a:path w="207818" h="207818">
                <a:moveTo>
                  <a:pt x="25977" y="25977"/>
                </a:moveTo>
                <a:cubicBezTo>
                  <a:pt x="25977" y="18793"/>
                  <a:pt x="20173" y="12989"/>
                  <a:pt x="12989" y="12989"/>
                </a:cubicBezTo>
                <a:cubicBezTo>
                  <a:pt x="5804" y="12989"/>
                  <a:pt x="0" y="18793"/>
                  <a:pt x="0" y="25977"/>
                </a:cubicBezTo>
                <a:lnTo>
                  <a:pt x="0" y="162358"/>
                </a:lnTo>
                <a:cubicBezTo>
                  <a:pt x="0" y="180299"/>
                  <a:pt x="14531" y="194830"/>
                  <a:pt x="32472" y="194830"/>
                </a:cubicBezTo>
                <a:lnTo>
                  <a:pt x="194830" y="194830"/>
                </a:lnTo>
                <a:cubicBezTo>
                  <a:pt x="202014" y="194830"/>
                  <a:pt x="207818" y="189025"/>
                  <a:pt x="207818" y="181841"/>
                </a:cubicBezTo>
                <a:cubicBezTo>
                  <a:pt x="207818" y="174657"/>
                  <a:pt x="202014" y="168852"/>
                  <a:pt x="194830" y="168852"/>
                </a:cubicBezTo>
                <a:lnTo>
                  <a:pt x="32472" y="168852"/>
                </a:lnTo>
                <a:cubicBezTo>
                  <a:pt x="28900" y="168852"/>
                  <a:pt x="25977" y="165930"/>
                  <a:pt x="25977" y="162358"/>
                </a:cubicBezTo>
                <a:lnTo>
                  <a:pt x="25977" y="25977"/>
                </a:lnTo>
                <a:close/>
                <a:moveTo>
                  <a:pt x="191014" y="61128"/>
                </a:moveTo>
                <a:cubicBezTo>
                  <a:pt x="196088" y="56054"/>
                  <a:pt x="196088" y="47814"/>
                  <a:pt x="191014" y="42741"/>
                </a:cubicBezTo>
                <a:cubicBezTo>
                  <a:pt x="185940" y="37667"/>
                  <a:pt x="177701" y="37667"/>
                  <a:pt x="172627" y="42741"/>
                </a:cubicBezTo>
                <a:lnTo>
                  <a:pt x="129886" y="85522"/>
                </a:lnTo>
                <a:lnTo>
                  <a:pt x="106588" y="62264"/>
                </a:lnTo>
                <a:cubicBezTo>
                  <a:pt x="101514" y="57191"/>
                  <a:pt x="93275" y="57191"/>
                  <a:pt x="88201" y="62264"/>
                </a:cubicBezTo>
                <a:lnTo>
                  <a:pt x="49235" y="101230"/>
                </a:lnTo>
                <a:cubicBezTo>
                  <a:pt x="44161" y="106304"/>
                  <a:pt x="44161" y="114544"/>
                  <a:pt x="49235" y="119617"/>
                </a:cubicBezTo>
                <a:cubicBezTo>
                  <a:pt x="54309" y="124691"/>
                  <a:pt x="62548" y="124691"/>
                  <a:pt x="67622" y="119617"/>
                </a:cubicBezTo>
                <a:lnTo>
                  <a:pt x="97415" y="89825"/>
                </a:lnTo>
                <a:lnTo>
                  <a:pt x="120713" y="113123"/>
                </a:lnTo>
                <a:cubicBezTo>
                  <a:pt x="125787" y="118197"/>
                  <a:pt x="134026" y="118197"/>
                  <a:pt x="139100" y="113123"/>
                </a:cubicBezTo>
                <a:lnTo>
                  <a:pt x="191055" y="61168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152409" y="1627909"/>
            <a:ext cx="45720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ประเมินอิทธิพลผิด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152409" y="1974273"/>
            <a:ext cx="45546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ประเมินอิทธิพลตามตำแหน่งอย่างเดียว ไม่เห็นอิทธิพลผ่านเครือข่าย หรืออิทธิพลแฝง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152409" y="2528455"/>
            <a:ext cx="4485409" cy="381000"/>
          </a:xfrm>
          <a:custGeom>
            <a:avLst/>
            <a:gdLst/>
            <a:ahLst/>
            <a:cxnLst/>
            <a:rect l="l" t="t" r="r" b="b"/>
            <a:pathLst>
              <a:path w="4485409" h="381000">
                <a:moveTo>
                  <a:pt x="0" y="0"/>
                </a:moveTo>
                <a:lnTo>
                  <a:pt x="4485409" y="0"/>
                </a:lnTo>
                <a:lnTo>
                  <a:pt x="4485409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7288790" y="2673934"/>
            <a:ext cx="90920" cy="121227"/>
          </a:xfrm>
          <a:custGeom>
            <a:avLst/>
            <a:gdLst/>
            <a:ahLst/>
            <a:cxnLst/>
            <a:rect l="l" t="t" r="r" b="b"/>
            <a:pathLst>
              <a:path w="90920" h="121227">
                <a:moveTo>
                  <a:pt x="69351" y="90920"/>
                </a:moveTo>
                <a:cubicBezTo>
                  <a:pt x="71079" y="85640"/>
                  <a:pt x="74536" y="80858"/>
                  <a:pt x="78443" y="76738"/>
                </a:cubicBezTo>
                <a:cubicBezTo>
                  <a:pt x="86185" y="68593"/>
                  <a:pt x="90920" y="57583"/>
                  <a:pt x="90920" y="45460"/>
                </a:cubicBezTo>
                <a:cubicBezTo>
                  <a:pt x="90920" y="20362"/>
                  <a:pt x="70558" y="0"/>
                  <a:pt x="45460" y="0"/>
                </a:cubicBezTo>
                <a:cubicBezTo>
                  <a:pt x="20362" y="0"/>
                  <a:pt x="0" y="20362"/>
                  <a:pt x="0" y="45460"/>
                </a:cubicBezTo>
                <a:cubicBezTo>
                  <a:pt x="0" y="57583"/>
                  <a:pt x="4735" y="68593"/>
                  <a:pt x="12478" y="76738"/>
                </a:cubicBezTo>
                <a:cubicBezTo>
                  <a:pt x="16385" y="80858"/>
                  <a:pt x="19865" y="85640"/>
                  <a:pt x="21570" y="90920"/>
                </a:cubicBezTo>
                <a:lnTo>
                  <a:pt x="69327" y="90920"/>
                </a:lnTo>
                <a:close/>
                <a:moveTo>
                  <a:pt x="68190" y="102286"/>
                </a:moveTo>
                <a:lnTo>
                  <a:pt x="22730" y="102286"/>
                </a:lnTo>
                <a:lnTo>
                  <a:pt x="22730" y="106074"/>
                </a:lnTo>
                <a:cubicBezTo>
                  <a:pt x="22730" y="116539"/>
                  <a:pt x="31207" y="125016"/>
                  <a:pt x="41672" y="125016"/>
                </a:cubicBezTo>
                <a:lnTo>
                  <a:pt x="49249" y="125016"/>
                </a:lnTo>
                <a:cubicBezTo>
                  <a:pt x="59714" y="125016"/>
                  <a:pt x="68190" y="116539"/>
                  <a:pt x="68190" y="106074"/>
                </a:cubicBezTo>
                <a:lnTo>
                  <a:pt x="68190" y="102286"/>
                </a:lnTo>
                <a:close/>
                <a:moveTo>
                  <a:pt x="43566" y="26518"/>
                </a:moveTo>
                <a:cubicBezTo>
                  <a:pt x="34143" y="26518"/>
                  <a:pt x="26518" y="34143"/>
                  <a:pt x="26518" y="43566"/>
                </a:cubicBezTo>
                <a:cubicBezTo>
                  <a:pt x="26518" y="46715"/>
                  <a:pt x="23985" y="49249"/>
                  <a:pt x="20836" y="49249"/>
                </a:cubicBezTo>
                <a:cubicBezTo>
                  <a:pt x="17687" y="49249"/>
                  <a:pt x="15153" y="46715"/>
                  <a:pt x="15153" y="43566"/>
                </a:cubicBezTo>
                <a:cubicBezTo>
                  <a:pt x="15153" y="27868"/>
                  <a:pt x="27868" y="15153"/>
                  <a:pt x="43566" y="15153"/>
                </a:cubicBezTo>
                <a:cubicBezTo>
                  <a:pt x="46715" y="15153"/>
                  <a:pt x="49249" y="17687"/>
                  <a:pt x="49249" y="20836"/>
                </a:cubicBezTo>
                <a:cubicBezTo>
                  <a:pt x="49249" y="23985"/>
                  <a:pt x="46715" y="26518"/>
                  <a:pt x="43566" y="26518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7459413" y="2632364"/>
            <a:ext cx="413511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5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แก้ไข:</a:t>
            </a:r>
            <a:r>
              <a:rPr lang="en-US" sz="95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ใช้ Influence Mapping วิเคราะห์เครือข่ายความสัมพันธ์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63682" y="3290455"/>
            <a:ext cx="5645727" cy="1697182"/>
          </a:xfrm>
          <a:custGeom>
            <a:avLst/>
            <a:gdLst/>
            <a:ahLst/>
            <a:cxnLst/>
            <a:rect l="l" t="t" r="r" b="b"/>
            <a:pathLst>
              <a:path w="5645727" h="1697182">
                <a:moveTo>
                  <a:pt x="0" y="0"/>
                </a:moveTo>
                <a:lnTo>
                  <a:pt x="5645727" y="0"/>
                </a:lnTo>
                <a:lnTo>
                  <a:pt x="5645727" y="1697182"/>
                </a:lnTo>
                <a:lnTo>
                  <a:pt x="0" y="1697182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363682" y="3290455"/>
            <a:ext cx="34636" cy="1697182"/>
          </a:xfrm>
          <a:custGeom>
            <a:avLst/>
            <a:gdLst/>
            <a:ahLst/>
            <a:cxnLst/>
            <a:rect l="l" t="t" r="r" b="b"/>
            <a:pathLst>
              <a:path w="34636" h="1697182">
                <a:moveTo>
                  <a:pt x="0" y="0"/>
                </a:moveTo>
                <a:lnTo>
                  <a:pt x="34636" y="0"/>
                </a:lnTo>
                <a:lnTo>
                  <a:pt x="34636" y="1697182"/>
                </a:lnTo>
                <a:lnTo>
                  <a:pt x="0" y="1697182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588818" y="3498273"/>
            <a:ext cx="554182" cy="554182"/>
          </a:xfrm>
          <a:custGeom>
            <a:avLst/>
            <a:gdLst/>
            <a:ahLst/>
            <a:cxnLst/>
            <a:rect l="l" t="t" r="r" b="b"/>
            <a:pathLst>
              <a:path w="554182" h="554182">
                <a:moveTo>
                  <a:pt x="277091" y="0"/>
                </a:moveTo>
                <a:lnTo>
                  <a:pt x="277091" y="0"/>
                </a:lnTo>
                <a:cubicBezTo>
                  <a:pt x="430022" y="0"/>
                  <a:pt x="554182" y="124160"/>
                  <a:pt x="554182" y="277091"/>
                </a:cubicBezTo>
                <a:lnTo>
                  <a:pt x="554182" y="277091"/>
                </a:lnTo>
                <a:cubicBezTo>
                  <a:pt x="554182" y="430022"/>
                  <a:pt x="430022" y="554182"/>
                  <a:pt x="277091" y="554182"/>
                </a:cubicBezTo>
                <a:lnTo>
                  <a:pt x="277091" y="554182"/>
                </a:lnTo>
                <a:cubicBezTo>
                  <a:pt x="124160" y="554182"/>
                  <a:pt x="0" y="430022"/>
                  <a:pt x="0" y="277091"/>
                </a:cubicBezTo>
                <a:lnTo>
                  <a:pt x="0" y="277091"/>
                </a:lnTo>
                <a:cubicBezTo>
                  <a:pt x="0" y="124160"/>
                  <a:pt x="124160" y="0"/>
                  <a:pt x="277091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749011" y="3671455"/>
            <a:ext cx="233795" cy="207818"/>
          </a:xfrm>
          <a:custGeom>
            <a:avLst/>
            <a:gdLst/>
            <a:ahLst/>
            <a:cxnLst/>
            <a:rect l="l" t="t" r="r" b="b"/>
            <a:pathLst>
              <a:path w="233795" h="207818">
                <a:moveTo>
                  <a:pt x="116898" y="25977"/>
                </a:moveTo>
                <a:cubicBezTo>
                  <a:pt x="159923" y="25977"/>
                  <a:pt x="194830" y="60884"/>
                  <a:pt x="194830" y="103909"/>
                </a:cubicBezTo>
                <a:cubicBezTo>
                  <a:pt x="194830" y="146934"/>
                  <a:pt x="159923" y="181841"/>
                  <a:pt x="116898" y="181841"/>
                </a:cubicBezTo>
                <a:cubicBezTo>
                  <a:pt x="90433" y="181841"/>
                  <a:pt x="67013" y="168649"/>
                  <a:pt x="52929" y="148436"/>
                </a:cubicBezTo>
                <a:cubicBezTo>
                  <a:pt x="48829" y="142550"/>
                  <a:pt x="40711" y="141130"/>
                  <a:pt x="34826" y="145229"/>
                </a:cubicBezTo>
                <a:cubicBezTo>
                  <a:pt x="28940" y="149329"/>
                  <a:pt x="27520" y="157447"/>
                  <a:pt x="31619" y="163332"/>
                </a:cubicBezTo>
                <a:cubicBezTo>
                  <a:pt x="50372" y="190202"/>
                  <a:pt x="81585" y="207818"/>
                  <a:pt x="116898" y="207818"/>
                </a:cubicBezTo>
                <a:cubicBezTo>
                  <a:pt x="174291" y="207818"/>
                  <a:pt x="220807" y="161303"/>
                  <a:pt x="220807" y="103909"/>
                </a:cubicBezTo>
                <a:cubicBezTo>
                  <a:pt x="220807" y="46516"/>
                  <a:pt x="174291" y="0"/>
                  <a:pt x="116898" y="0"/>
                </a:cubicBezTo>
                <a:cubicBezTo>
                  <a:pt x="82113" y="0"/>
                  <a:pt x="51346" y="17088"/>
                  <a:pt x="32472" y="43309"/>
                </a:cubicBezTo>
                <a:lnTo>
                  <a:pt x="32472" y="32472"/>
                </a:lnTo>
                <a:cubicBezTo>
                  <a:pt x="32472" y="25287"/>
                  <a:pt x="26667" y="19483"/>
                  <a:pt x="19483" y="19483"/>
                </a:cubicBezTo>
                <a:cubicBezTo>
                  <a:pt x="12299" y="19483"/>
                  <a:pt x="6494" y="25287"/>
                  <a:pt x="6494" y="32472"/>
                </a:cubicBezTo>
                <a:lnTo>
                  <a:pt x="6494" y="77932"/>
                </a:lnTo>
                <a:cubicBezTo>
                  <a:pt x="6494" y="85116"/>
                  <a:pt x="12299" y="90920"/>
                  <a:pt x="19483" y="90920"/>
                </a:cubicBezTo>
                <a:lnTo>
                  <a:pt x="29468" y="90920"/>
                </a:lnTo>
                <a:cubicBezTo>
                  <a:pt x="29671" y="90920"/>
                  <a:pt x="29874" y="90920"/>
                  <a:pt x="30077" y="90920"/>
                </a:cubicBezTo>
                <a:lnTo>
                  <a:pt x="64984" y="90920"/>
                </a:lnTo>
                <a:cubicBezTo>
                  <a:pt x="72168" y="90920"/>
                  <a:pt x="77972" y="85116"/>
                  <a:pt x="77972" y="77932"/>
                </a:cubicBezTo>
                <a:cubicBezTo>
                  <a:pt x="77972" y="70747"/>
                  <a:pt x="72168" y="64943"/>
                  <a:pt x="64984" y="64943"/>
                </a:cubicBezTo>
                <a:lnTo>
                  <a:pt x="49438" y="64943"/>
                </a:lnTo>
                <a:cubicBezTo>
                  <a:pt x="62873" y="41645"/>
                  <a:pt x="88079" y="25977"/>
                  <a:pt x="116898" y="25977"/>
                </a:cubicBezTo>
                <a:close/>
                <a:moveTo>
                  <a:pt x="126639" y="61696"/>
                </a:moveTo>
                <a:cubicBezTo>
                  <a:pt x="126639" y="56298"/>
                  <a:pt x="122296" y="51955"/>
                  <a:pt x="116898" y="51955"/>
                </a:cubicBezTo>
                <a:cubicBezTo>
                  <a:pt x="111499" y="51955"/>
                  <a:pt x="107156" y="56298"/>
                  <a:pt x="107156" y="61696"/>
                </a:cubicBezTo>
                <a:lnTo>
                  <a:pt x="107156" y="103909"/>
                </a:lnTo>
                <a:cubicBezTo>
                  <a:pt x="107156" y="106507"/>
                  <a:pt x="108171" y="108983"/>
                  <a:pt x="109998" y="110809"/>
                </a:cubicBezTo>
                <a:lnTo>
                  <a:pt x="139222" y="140034"/>
                </a:lnTo>
                <a:cubicBezTo>
                  <a:pt x="143037" y="143849"/>
                  <a:pt x="149207" y="143849"/>
                  <a:pt x="152982" y="140034"/>
                </a:cubicBezTo>
                <a:cubicBezTo>
                  <a:pt x="156757" y="136218"/>
                  <a:pt x="156797" y="130049"/>
                  <a:pt x="152982" y="126274"/>
                </a:cubicBezTo>
                <a:lnTo>
                  <a:pt x="126599" y="99891"/>
                </a:lnTo>
                <a:lnTo>
                  <a:pt x="126599" y="61696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1316182" y="3498273"/>
            <a:ext cx="45720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ไม่ทบทวนการวิเคราะห์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316182" y="3844636"/>
            <a:ext cx="4554682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ทำครั้งเดียวตอนเริ่มโครงการ ไม่ติดตามการเปลี่ยนแปลง ทำให้กลยุทธ์ล้าสมัย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316182" y="4173682"/>
            <a:ext cx="4485409" cy="381000"/>
          </a:xfrm>
          <a:custGeom>
            <a:avLst/>
            <a:gdLst/>
            <a:ahLst/>
            <a:cxnLst/>
            <a:rect l="l" t="t" r="r" b="b"/>
            <a:pathLst>
              <a:path w="4485409" h="381000">
                <a:moveTo>
                  <a:pt x="0" y="0"/>
                </a:moveTo>
                <a:lnTo>
                  <a:pt x="4485409" y="0"/>
                </a:lnTo>
                <a:lnTo>
                  <a:pt x="4485409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1452563" y="4319161"/>
            <a:ext cx="90920" cy="121227"/>
          </a:xfrm>
          <a:custGeom>
            <a:avLst/>
            <a:gdLst/>
            <a:ahLst/>
            <a:cxnLst/>
            <a:rect l="l" t="t" r="r" b="b"/>
            <a:pathLst>
              <a:path w="90920" h="121227">
                <a:moveTo>
                  <a:pt x="69351" y="90920"/>
                </a:moveTo>
                <a:cubicBezTo>
                  <a:pt x="71079" y="85640"/>
                  <a:pt x="74536" y="80858"/>
                  <a:pt x="78443" y="76738"/>
                </a:cubicBezTo>
                <a:cubicBezTo>
                  <a:pt x="86185" y="68593"/>
                  <a:pt x="90920" y="57583"/>
                  <a:pt x="90920" y="45460"/>
                </a:cubicBezTo>
                <a:cubicBezTo>
                  <a:pt x="90920" y="20362"/>
                  <a:pt x="70558" y="0"/>
                  <a:pt x="45460" y="0"/>
                </a:cubicBezTo>
                <a:cubicBezTo>
                  <a:pt x="20362" y="0"/>
                  <a:pt x="0" y="20362"/>
                  <a:pt x="0" y="45460"/>
                </a:cubicBezTo>
                <a:cubicBezTo>
                  <a:pt x="0" y="57583"/>
                  <a:pt x="4735" y="68593"/>
                  <a:pt x="12478" y="76738"/>
                </a:cubicBezTo>
                <a:cubicBezTo>
                  <a:pt x="16385" y="80858"/>
                  <a:pt x="19865" y="85640"/>
                  <a:pt x="21570" y="90920"/>
                </a:cubicBezTo>
                <a:lnTo>
                  <a:pt x="69327" y="90920"/>
                </a:lnTo>
                <a:close/>
                <a:moveTo>
                  <a:pt x="68190" y="102286"/>
                </a:moveTo>
                <a:lnTo>
                  <a:pt x="22730" y="102286"/>
                </a:lnTo>
                <a:lnTo>
                  <a:pt x="22730" y="106074"/>
                </a:lnTo>
                <a:cubicBezTo>
                  <a:pt x="22730" y="116539"/>
                  <a:pt x="31207" y="125016"/>
                  <a:pt x="41672" y="125016"/>
                </a:cubicBezTo>
                <a:lnTo>
                  <a:pt x="49249" y="125016"/>
                </a:lnTo>
                <a:cubicBezTo>
                  <a:pt x="59714" y="125016"/>
                  <a:pt x="68190" y="116539"/>
                  <a:pt x="68190" y="106074"/>
                </a:cubicBezTo>
                <a:lnTo>
                  <a:pt x="68190" y="102286"/>
                </a:lnTo>
                <a:close/>
                <a:moveTo>
                  <a:pt x="43566" y="26518"/>
                </a:moveTo>
                <a:cubicBezTo>
                  <a:pt x="34143" y="26518"/>
                  <a:pt x="26518" y="34143"/>
                  <a:pt x="26518" y="43566"/>
                </a:cubicBezTo>
                <a:cubicBezTo>
                  <a:pt x="26518" y="46715"/>
                  <a:pt x="23985" y="49249"/>
                  <a:pt x="20836" y="49249"/>
                </a:cubicBezTo>
                <a:cubicBezTo>
                  <a:pt x="17687" y="49249"/>
                  <a:pt x="15153" y="46715"/>
                  <a:pt x="15153" y="43566"/>
                </a:cubicBezTo>
                <a:cubicBezTo>
                  <a:pt x="15153" y="27868"/>
                  <a:pt x="27868" y="15153"/>
                  <a:pt x="43566" y="15153"/>
                </a:cubicBezTo>
                <a:cubicBezTo>
                  <a:pt x="46715" y="15153"/>
                  <a:pt x="49249" y="17687"/>
                  <a:pt x="49249" y="20836"/>
                </a:cubicBezTo>
                <a:cubicBezTo>
                  <a:pt x="49249" y="23985"/>
                  <a:pt x="46715" y="26518"/>
                  <a:pt x="43566" y="2651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1623186" y="4277591"/>
            <a:ext cx="413511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5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แก้ไข:</a:t>
            </a:r>
            <a:r>
              <a:rPr lang="en-US" sz="95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กำหนดความถี่ในการทบทวน ตั้ง alert สัญญาณเตือน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9909" y="3290455"/>
            <a:ext cx="5645727" cy="1697182"/>
          </a:xfrm>
          <a:custGeom>
            <a:avLst/>
            <a:gdLst/>
            <a:ahLst/>
            <a:cxnLst/>
            <a:rect l="l" t="t" r="r" b="b"/>
            <a:pathLst>
              <a:path w="5645727" h="1697182">
                <a:moveTo>
                  <a:pt x="0" y="0"/>
                </a:moveTo>
                <a:lnTo>
                  <a:pt x="5645727" y="0"/>
                </a:lnTo>
                <a:lnTo>
                  <a:pt x="5645727" y="1697182"/>
                </a:lnTo>
                <a:lnTo>
                  <a:pt x="0" y="1697182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199909" y="3290455"/>
            <a:ext cx="34636" cy="1697182"/>
          </a:xfrm>
          <a:custGeom>
            <a:avLst/>
            <a:gdLst/>
            <a:ahLst/>
            <a:cxnLst/>
            <a:rect l="l" t="t" r="r" b="b"/>
            <a:pathLst>
              <a:path w="34636" h="1697182">
                <a:moveTo>
                  <a:pt x="0" y="0"/>
                </a:moveTo>
                <a:lnTo>
                  <a:pt x="34636" y="0"/>
                </a:lnTo>
                <a:lnTo>
                  <a:pt x="34636" y="1697182"/>
                </a:lnTo>
                <a:lnTo>
                  <a:pt x="0" y="1697182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425045" y="3498273"/>
            <a:ext cx="554182" cy="554182"/>
          </a:xfrm>
          <a:custGeom>
            <a:avLst/>
            <a:gdLst/>
            <a:ahLst/>
            <a:cxnLst/>
            <a:rect l="l" t="t" r="r" b="b"/>
            <a:pathLst>
              <a:path w="554182" h="554182">
                <a:moveTo>
                  <a:pt x="277091" y="0"/>
                </a:moveTo>
                <a:lnTo>
                  <a:pt x="277091" y="0"/>
                </a:lnTo>
                <a:cubicBezTo>
                  <a:pt x="430022" y="0"/>
                  <a:pt x="554182" y="124160"/>
                  <a:pt x="554182" y="277091"/>
                </a:cubicBezTo>
                <a:lnTo>
                  <a:pt x="554182" y="277091"/>
                </a:lnTo>
                <a:cubicBezTo>
                  <a:pt x="554182" y="430022"/>
                  <a:pt x="430022" y="554182"/>
                  <a:pt x="277091" y="554182"/>
                </a:cubicBezTo>
                <a:lnTo>
                  <a:pt x="277091" y="554182"/>
                </a:lnTo>
                <a:cubicBezTo>
                  <a:pt x="124160" y="554182"/>
                  <a:pt x="0" y="430022"/>
                  <a:pt x="0" y="277091"/>
                </a:cubicBezTo>
                <a:lnTo>
                  <a:pt x="0" y="277091"/>
                </a:lnTo>
                <a:cubicBezTo>
                  <a:pt x="0" y="124160"/>
                  <a:pt x="124160" y="0"/>
                  <a:pt x="277091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611216" y="3671455"/>
            <a:ext cx="181841" cy="207818"/>
          </a:xfrm>
          <a:custGeom>
            <a:avLst/>
            <a:gdLst/>
            <a:ahLst/>
            <a:cxnLst/>
            <a:rect l="l" t="t" r="r" b="b"/>
            <a:pathLst>
              <a:path w="181841" h="207818">
                <a:moveTo>
                  <a:pt x="12989" y="51955"/>
                </a:moveTo>
                <a:cubicBezTo>
                  <a:pt x="5804" y="51955"/>
                  <a:pt x="0" y="57759"/>
                  <a:pt x="0" y="64943"/>
                </a:cubicBezTo>
                <a:cubicBezTo>
                  <a:pt x="0" y="72128"/>
                  <a:pt x="5804" y="77932"/>
                  <a:pt x="12989" y="77932"/>
                </a:cubicBezTo>
                <a:lnTo>
                  <a:pt x="168852" y="77932"/>
                </a:lnTo>
                <a:cubicBezTo>
                  <a:pt x="176037" y="77932"/>
                  <a:pt x="181841" y="72128"/>
                  <a:pt x="181841" y="64943"/>
                </a:cubicBezTo>
                <a:cubicBezTo>
                  <a:pt x="181841" y="57759"/>
                  <a:pt x="176037" y="51955"/>
                  <a:pt x="168852" y="51955"/>
                </a:cubicBezTo>
                <a:lnTo>
                  <a:pt x="12989" y="51955"/>
                </a:lnTo>
                <a:close/>
                <a:moveTo>
                  <a:pt x="12989" y="129886"/>
                </a:moveTo>
                <a:cubicBezTo>
                  <a:pt x="5804" y="129886"/>
                  <a:pt x="0" y="135691"/>
                  <a:pt x="0" y="142875"/>
                </a:cubicBezTo>
                <a:cubicBezTo>
                  <a:pt x="0" y="150059"/>
                  <a:pt x="5804" y="155864"/>
                  <a:pt x="12989" y="155864"/>
                </a:cubicBezTo>
                <a:lnTo>
                  <a:pt x="168852" y="155864"/>
                </a:lnTo>
                <a:cubicBezTo>
                  <a:pt x="176037" y="155864"/>
                  <a:pt x="181841" y="150059"/>
                  <a:pt x="181841" y="142875"/>
                </a:cubicBezTo>
                <a:cubicBezTo>
                  <a:pt x="181841" y="135691"/>
                  <a:pt x="176037" y="129886"/>
                  <a:pt x="168852" y="129886"/>
                </a:cubicBezTo>
                <a:lnTo>
                  <a:pt x="12989" y="129886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7152409" y="3498273"/>
            <a:ext cx="45720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ใช้กลยุทธ์เดียวกับทุกกลุ่ม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152409" y="3844636"/>
            <a:ext cx="4554682" cy="450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ไม่ปรับกลยุทธ์ตามลักษณะของแต่ละกลุ่ม ใช้วิธีการสื่อสารหรือมีส่วนร่วมแบบเดียวกัน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152409" y="4398818"/>
            <a:ext cx="4485409" cy="381000"/>
          </a:xfrm>
          <a:custGeom>
            <a:avLst/>
            <a:gdLst/>
            <a:ahLst/>
            <a:cxnLst/>
            <a:rect l="l" t="t" r="r" b="b"/>
            <a:pathLst>
              <a:path w="4485409" h="381000">
                <a:moveTo>
                  <a:pt x="0" y="0"/>
                </a:moveTo>
                <a:lnTo>
                  <a:pt x="4485409" y="0"/>
                </a:lnTo>
                <a:lnTo>
                  <a:pt x="4485409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7288790" y="4544298"/>
            <a:ext cx="90920" cy="121227"/>
          </a:xfrm>
          <a:custGeom>
            <a:avLst/>
            <a:gdLst/>
            <a:ahLst/>
            <a:cxnLst/>
            <a:rect l="l" t="t" r="r" b="b"/>
            <a:pathLst>
              <a:path w="90920" h="121227">
                <a:moveTo>
                  <a:pt x="69351" y="90920"/>
                </a:moveTo>
                <a:cubicBezTo>
                  <a:pt x="71079" y="85640"/>
                  <a:pt x="74536" y="80858"/>
                  <a:pt x="78443" y="76738"/>
                </a:cubicBezTo>
                <a:cubicBezTo>
                  <a:pt x="86185" y="68593"/>
                  <a:pt x="90920" y="57583"/>
                  <a:pt x="90920" y="45460"/>
                </a:cubicBezTo>
                <a:cubicBezTo>
                  <a:pt x="90920" y="20362"/>
                  <a:pt x="70558" y="0"/>
                  <a:pt x="45460" y="0"/>
                </a:cubicBezTo>
                <a:cubicBezTo>
                  <a:pt x="20362" y="0"/>
                  <a:pt x="0" y="20362"/>
                  <a:pt x="0" y="45460"/>
                </a:cubicBezTo>
                <a:cubicBezTo>
                  <a:pt x="0" y="57583"/>
                  <a:pt x="4735" y="68593"/>
                  <a:pt x="12478" y="76738"/>
                </a:cubicBezTo>
                <a:cubicBezTo>
                  <a:pt x="16385" y="80858"/>
                  <a:pt x="19865" y="85640"/>
                  <a:pt x="21570" y="90920"/>
                </a:cubicBezTo>
                <a:lnTo>
                  <a:pt x="69327" y="90920"/>
                </a:lnTo>
                <a:close/>
                <a:moveTo>
                  <a:pt x="68190" y="102286"/>
                </a:moveTo>
                <a:lnTo>
                  <a:pt x="22730" y="102286"/>
                </a:lnTo>
                <a:lnTo>
                  <a:pt x="22730" y="106074"/>
                </a:lnTo>
                <a:cubicBezTo>
                  <a:pt x="22730" y="116539"/>
                  <a:pt x="31207" y="125016"/>
                  <a:pt x="41672" y="125016"/>
                </a:cubicBezTo>
                <a:lnTo>
                  <a:pt x="49249" y="125016"/>
                </a:lnTo>
                <a:cubicBezTo>
                  <a:pt x="59714" y="125016"/>
                  <a:pt x="68190" y="116539"/>
                  <a:pt x="68190" y="106074"/>
                </a:cubicBezTo>
                <a:lnTo>
                  <a:pt x="68190" y="102286"/>
                </a:lnTo>
                <a:close/>
                <a:moveTo>
                  <a:pt x="43566" y="26518"/>
                </a:moveTo>
                <a:cubicBezTo>
                  <a:pt x="34143" y="26518"/>
                  <a:pt x="26518" y="34143"/>
                  <a:pt x="26518" y="43566"/>
                </a:cubicBezTo>
                <a:cubicBezTo>
                  <a:pt x="26518" y="46715"/>
                  <a:pt x="23985" y="49249"/>
                  <a:pt x="20836" y="49249"/>
                </a:cubicBezTo>
                <a:cubicBezTo>
                  <a:pt x="17687" y="49249"/>
                  <a:pt x="15153" y="46715"/>
                  <a:pt x="15153" y="43566"/>
                </a:cubicBezTo>
                <a:cubicBezTo>
                  <a:pt x="15153" y="27868"/>
                  <a:pt x="27868" y="15153"/>
                  <a:pt x="43566" y="15153"/>
                </a:cubicBezTo>
                <a:cubicBezTo>
                  <a:pt x="46715" y="15153"/>
                  <a:pt x="49249" y="17687"/>
                  <a:pt x="49249" y="20836"/>
                </a:cubicBezTo>
                <a:cubicBezTo>
                  <a:pt x="49249" y="23985"/>
                  <a:pt x="46715" y="26518"/>
                  <a:pt x="43566" y="26518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7459413" y="4502727"/>
            <a:ext cx="413511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5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แก้ไข:</a:t>
            </a:r>
            <a:r>
              <a:rPr lang="en-US" sz="95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ออกแบบกลยุทธ์เฉพาะกลุ่มตาม Power/Interest Grid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63682" y="5160818"/>
            <a:ext cx="5645727" cy="1472045"/>
          </a:xfrm>
          <a:custGeom>
            <a:avLst/>
            <a:gdLst/>
            <a:ahLst/>
            <a:cxnLst/>
            <a:rect l="l" t="t" r="r" b="b"/>
            <a:pathLst>
              <a:path w="5645727" h="1472045">
                <a:moveTo>
                  <a:pt x="0" y="0"/>
                </a:moveTo>
                <a:lnTo>
                  <a:pt x="5645727" y="0"/>
                </a:lnTo>
                <a:lnTo>
                  <a:pt x="5645727" y="1472045"/>
                </a:lnTo>
                <a:lnTo>
                  <a:pt x="0" y="1472045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363682" y="5160818"/>
            <a:ext cx="34636" cy="1472045"/>
          </a:xfrm>
          <a:custGeom>
            <a:avLst/>
            <a:gdLst/>
            <a:ahLst/>
            <a:cxnLst/>
            <a:rect l="l" t="t" r="r" b="b"/>
            <a:pathLst>
              <a:path w="34636" h="1472045">
                <a:moveTo>
                  <a:pt x="0" y="0"/>
                </a:moveTo>
                <a:lnTo>
                  <a:pt x="34636" y="0"/>
                </a:lnTo>
                <a:lnTo>
                  <a:pt x="34636" y="1472045"/>
                </a:lnTo>
                <a:lnTo>
                  <a:pt x="0" y="1472045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588818" y="5368636"/>
            <a:ext cx="554182" cy="554182"/>
          </a:xfrm>
          <a:custGeom>
            <a:avLst/>
            <a:gdLst/>
            <a:ahLst/>
            <a:cxnLst/>
            <a:rect l="l" t="t" r="r" b="b"/>
            <a:pathLst>
              <a:path w="554182" h="554182">
                <a:moveTo>
                  <a:pt x="277091" y="0"/>
                </a:moveTo>
                <a:lnTo>
                  <a:pt x="277091" y="0"/>
                </a:lnTo>
                <a:cubicBezTo>
                  <a:pt x="430022" y="0"/>
                  <a:pt x="554182" y="124160"/>
                  <a:pt x="554182" y="277091"/>
                </a:cubicBezTo>
                <a:lnTo>
                  <a:pt x="554182" y="277091"/>
                </a:lnTo>
                <a:cubicBezTo>
                  <a:pt x="554182" y="430022"/>
                  <a:pt x="430022" y="554182"/>
                  <a:pt x="277091" y="554182"/>
                </a:cubicBezTo>
                <a:lnTo>
                  <a:pt x="277091" y="554182"/>
                </a:lnTo>
                <a:cubicBezTo>
                  <a:pt x="124160" y="554182"/>
                  <a:pt x="0" y="430022"/>
                  <a:pt x="0" y="277091"/>
                </a:cubicBezTo>
                <a:lnTo>
                  <a:pt x="0" y="277091"/>
                </a:lnTo>
                <a:cubicBezTo>
                  <a:pt x="0" y="124160"/>
                  <a:pt x="124160" y="0"/>
                  <a:pt x="277091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787977" y="5541818"/>
            <a:ext cx="155864" cy="207818"/>
          </a:xfrm>
          <a:custGeom>
            <a:avLst/>
            <a:gdLst/>
            <a:ahLst/>
            <a:cxnLst/>
            <a:rect l="l" t="t" r="r" b="b"/>
            <a:pathLst>
              <a:path w="155864" h="207818">
                <a:moveTo>
                  <a:pt x="51955" y="38966"/>
                </a:moveTo>
                <a:lnTo>
                  <a:pt x="51955" y="64943"/>
                </a:lnTo>
                <a:lnTo>
                  <a:pt x="103909" y="64943"/>
                </a:lnTo>
                <a:lnTo>
                  <a:pt x="103909" y="38966"/>
                </a:lnTo>
                <a:cubicBezTo>
                  <a:pt x="103909" y="24638"/>
                  <a:pt x="92260" y="12989"/>
                  <a:pt x="77932" y="12989"/>
                </a:cubicBezTo>
                <a:cubicBezTo>
                  <a:pt x="63604" y="12989"/>
                  <a:pt x="51955" y="24638"/>
                  <a:pt x="51955" y="38966"/>
                </a:cubicBezTo>
                <a:close/>
                <a:moveTo>
                  <a:pt x="25977" y="64943"/>
                </a:moveTo>
                <a:lnTo>
                  <a:pt x="25977" y="38966"/>
                </a:lnTo>
                <a:cubicBezTo>
                  <a:pt x="25977" y="10269"/>
                  <a:pt x="49235" y="-12989"/>
                  <a:pt x="77932" y="-12989"/>
                </a:cubicBezTo>
                <a:cubicBezTo>
                  <a:pt x="106629" y="-12989"/>
                  <a:pt x="129886" y="10269"/>
                  <a:pt x="129886" y="38966"/>
                </a:cubicBezTo>
                <a:lnTo>
                  <a:pt x="129886" y="64943"/>
                </a:lnTo>
                <a:cubicBezTo>
                  <a:pt x="144214" y="64943"/>
                  <a:pt x="155864" y="76592"/>
                  <a:pt x="155864" y="90920"/>
                </a:cubicBezTo>
                <a:lnTo>
                  <a:pt x="155864" y="181841"/>
                </a:lnTo>
                <a:cubicBezTo>
                  <a:pt x="155864" y="196169"/>
                  <a:pt x="144214" y="207818"/>
                  <a:pt x="129886" y="207818"/>
                </a:cubicBezTo>
                <a:lnTo>
                  <a:pt x="25977" y="207818"/>
                </a:lnTo>
                <a:cubicBezTo>
                  <a:pt x="11649" y="207818"/>
                  <a:pt x="0" y="196169"/>
                  <a:pt x="0" y="181841"/>
                </a:cubicBezTo>
                <a:lnTo>
                  <a:pt x="0" y="90920"/>
                </a:lnTo>
                <a:cubicBezTo>
                  <a:pt x="0" y="76592"/>
                  <a:pt x="11649" y="64943"/>
                  <a:pt x="25977" y="6494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1316182" y="5368636"/>
            <a:ext cx="45720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ไม่สื่อสารผลการวิเคราะห์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316182" y="5715000"/>
            <a:ext cx="4554682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เก็บข้อมูลไว้ในทีมเล็กๆ ทีมงานอื่นไม่ทราบ ทำให้การดำเนินงานไม่สอดคล้อง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1316182" y="6044045"/>
            <a:ext cx="4485409" cy="381000"/>
          </a:xfrm>
          <a:custGeom>
            <a:avLst/>
            <a:gdLst/>
            <a:ahLst/>
            <a:cxnLst/>
            <a:rect l="l" t="t" r="r" b="b"/>
            <a:pathLst>
              <a:path w="4485409" h="381000">
                <a:moveTo>
                  <a:pt x="0" y="0"/>
                </a:moveTo>
                <a:lnTo>
                  <a:pt x="4485409" y="0"/>
                </a:lnTo>
                <a:lnTo>
                  <a:pt x="4485409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1452563" y="6189525"/>
            <a:ext cx="90920" cy="121227"/>
          </a:xfrm>
          <a:custGeom>
            <a:avLst/>
            <a:gdLst/>
            <a:ahLst/>
            <a:cxnLst/>
            <a:rect l="l" t="t" r="r" b="b"/>
            <a:pathLst>
              <a:path w="90920" h="121227">
                <a:moveTo>
                  <a:pt x="69351" y="90920"/>
                </a:moveTo>
                <a:cubicBezTo>
                  <a:pt x="71079" y="85640"/>
                  <a:pt x="74536" y="80858"/>
                  <a:pt x="78443" y="76738"/>
                </a:cubicBezTo>
                <a:cubicBezTo>
                  <a:pt x="86185" y="68593"/>
                  <a:pt x="90920" y="57583"/>
                  <a:pt x="90920" y="45460"/>
                </a:cubicBezTo>
                <a:cubicBezTo>
                  <a:pt x="90920" y="20362"/>
                  <a:pt x="70558" y="0"/>
                  <a:pt x="45460" y="0"/>
                </a:cubicBezTo>
                <a:cubicBezTo>
                  <a:pt x="20362" y="0"/>
                  <a:pt x="0" y="20362"/>
                  <a:pt x="0" y="45460"/>
                </a:cubicBezTo>
                <a:cubicBezTo>
                  <a:pt x="0" y="57583"/>
                  <a:pt x="4735" y="68593"/>
                  <a:pt x="12478" y="76738"/>
                </a:cubicBezTo>
                <a:cubicBezTo>
                  <a:pt x="16385" y="80858"/>
                  <a:pt x="19865" y="85640"/>
                  <a:pt x="21570" y="90920"/>
                </a:cubicBezTo>
                <a:lnTo>
                  <a:pt x="69327" y="90920"/>
                </a:lnTo>
                <a:close/>
                <a:moveTo>
                  <a:pt x="68190" y="102286"/>
                </a:moveTo>
                <a:lnTo>
                  <a:pt x="22730" y="102286"/>
                </a:lnTo>
                <a:lnTo>
                  <a:pt x="22730" y="106074"/>
                </a:lnTo>
                <a:cubicBezTo>
                  <a:pt x="22730" y="116539"/>
                  <a:pt x="31207" y="125016"/>
                  <a:pt x="41672" y="125016"/>
                </a:cubicBezTo>
                <a:lnTo>
                  <a:pt x="49249" y="125016"/>
                </a:lnTo>
                <a:cubicBezTo>
                  <a:pt x="59714" y="125016"/>
                  <a:pt x="68190" y="116539"/>
                  <a:pt x="68190" y="106074"/>
                </a:cubicBezTo>
                <a:lnTo>
                  <a:pt x="68190" y="102286"/>
                </a:lnTo>
                <a:close/>
                <a:moveTo>
                  <a:pt x="43566" y="26518"/>
                </a:moveTo>
                <a:cubicBezTo>
                  <a:pt x="34143" y="26518"/>
                  <a:pt x="26518" y="34143"/>
                  <a:pt x="26518" y="43566"/>
                </a:cubicBezTo>
                <a:cubicBezTo>
                  <a:pt x="26518" y="46715"/>
                  <a:pt x="23985" y="49249"/>
                  <a:pt x="20836" y="49249"/>
                </a:cubicBezTo>
                <a:cubicBezTo>
                  <a:pt x="17687" y="49249"/>
                  <a:pt x="15153" y="46715"/>
                  <a:pt x="15153" y="43566"/>
                </a:cubicBezTo>
                <a:cubicBezTo>
                  <a:pt x="15153" y="27868"/>
                  <a:pt x="27868" y="15153"/>
                  <a:pt x="43566" y="15153"/>
                </a:cubicBezTo>
                <a:cubicBezTo>
                  <a:pt x="46715" y="15153"/>
                  <a:pt x="49249" y="17687"/>
                  <a:pt x="49249" y="20836"/>
                </a:cubicBezTo>
                <a:cubicBezTo>
                  <a:pt x="49249" y="23985"/>
                  <a:pt x="46715" y="26518"/>
                  <a:pt x="43566" y="2651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1623186" y="6147955"/>
            <a:ext cx="413511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5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แก้ไข:</a:t>
            </a:r>
            <a:r>
              <a:rPr lang="en-US" sz="95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สื่อสารให้ทีมงานทุกระดับเข้าใจ ใช้เป็นเครื่องมือทำงาน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99909" y="5160818"/>
            <a:ext cx="5645727" cy="1472045"/>
          </a:xfrm>
          <a:custGeom>
            <a:avLst/>
            <a:gdLst/>
            <a:ahLst/>
            <a:cxnLst/>
            <a:rect l="l" t="t" r="r" b="b"/>
            <a:pathLst>
              <a:path w="5645727" h="1472045">
                <a:moveTo>
                  <a:pt x="0" y="0"/>
                </a:moveTo>
                <a:lnTo>
                  <a:pt x="5645727" y="0"/>
                </a:lnTo>
                <a:lnTo>
                  <a:pt x="5645727" y="1472045"/>
                </a:lnTo>
                <a:lnTo>
                  <a:pt x="0" y="1472045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Shape 49"/>
          <p:cNvSpPr/>
          <p:nvPr/>
        </p:nvSpPr>
        <p:spPr>
          <a:xfrm>
            <a:off x="6199909" y="5160818"/>
            <a:ext cx="34636" cy="1472045"/>
          </a:xfrm>
          <a:custGeom>
            <a:avLst/>
            <a:gdLst/>
            <a:ahLst/>
            <a:cxnLst/>
            <a:rect l="l" t="t" r="r" b="b"/>
            <a:pathLst>
              <a:path w="34636" h="1472045">
                <a:moveTo>
                  <a:pt x="0" y="0"/>
                </a:moveTo>
                <a:lnTo>
                  <a:pt x="34636" y="0"/>
                </a:lnTo>
                <a:lnTo>
                  <a:pt x="34636" y="1472045"/>
                </a:lnTo>
                <a:lnTo>
                  <a:pt x="0" y="1472045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6425045" y="5368636"/>
            <a:ext cx="554182" cy="554182"/>
          </a:xfrm>
          <a:custGeom>
            <a:avLst/>
            <a:gdLst/>
            <a:ahLst/>
            <a:cxnLst/>
            <a:rect l="l" t="t" r="r" b="b"/>
            <a:pathLst>
              <a:path w="554182" h="554182">
                <a:moveTo>
                  <a:pt x="277091" y="0"/>
                </a:moveTo>
                <a:lnTo>
                  <a:pt x="277091" y="0"/>
                </a:lnTo>
                <a:cubicBezTo>
                  <a:pt x="430022" y="0"/>
                  <a:pt x="554182" y="124160"/>
                  <a:pt x="554182" y="277091"/>
                </a:cubicBezTo>
                <a:lnTo>
                  <a:pt x="554182" y="277091"/>
                </a:lnTo>
                <a:cubicBezTo>
                  <a:pt x="554182" y="430022"/>
                  <a:pt x="430022" y="554182"/>
                  <a:pt x="277091" y="554182"/>
                </a:cubicBezTo>
                <a:lnTo>
                  <a:pt x="277091" y="554182"/>
                </a:lnTo>
                <a:cubicBezTo>
                  <a:pt x="124160" y="554182"/>
                  <a:pt x="0" y="430022"/>
                  <a:pt x="0" y="277091"/>
                </a:cubicBezTo>
                <a:lnTo>
                  <a:pt x="0" y="277091"/>
                </a:lnTo>
                <a:cubicBezTo>
                  <a:pt x="0" y="124160"/>
                  <a:pt x="124160" y="0"/>
                  <a:pt x="277091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6572250" y="5541818"/>
            <a:ext cx="259773" cy="207818"/>
          </a:xfrm>
          <a:custGeom>
            <a:avLst/>
            <a:gdLst/>
            <a:ahLst/>
            <a:cxnLst/>
            <a:rect l="l" t="t" r="r" b="b"/>
            <a:pathLst>
              <a:path w="259773" h="207818">
                <a:moveTo>
                  <a:pt x="55364" y="51955"/>
                </a:moveTo>
                <a:cubicBezTo>
                  <a:pt x="55364" y="34553"/>
                  <a:pt x="64648" y="18473"/>
                  <a:pt x="79718" y="9773"/>
                </a:cubicBezTo>
                <a:cubicBezTo>
                  <a:pt x="94788" y="1072"/>
                  <a:pt x="113355" y="1072"/>
                  <a:pt x="128425" y="9773"/>
                </a:cubicBezTo>
                <a:cubicBezTo>
                  <a:pt x="143495" y="18473"/>
                  <a:pt x="152779" y="34553"/>
                  <a:pt x="152779" y="51955"/>
                </a:cubicBezTo>
                <a:cubicBezTo>
                  <a:pt x="152779" y="78837"/>
                  <a:pt x="130954" y="100662"/>
                  <a:pt x="104071" y="100662"/>
                </a:cubicBezTo>
                <a:cubicBezTo>
                  <a:pt x="77189" y="100662"/>
                  <a:pt x="55364" y="78837"/>
                  <a:pt x="55364" y="51955"/>
                </a:cubicBezTo>
                <a:close/>
                <a:moveTo>
                  <a:pt x="19645" y="195763"/>
                </a:moveTo>
                <a:cubicBezTo>
                  <a:pt x="19645" y="155782"/>
                  <a:pt x="52036" y="123392"/>
                  <a:pt x="92016" y="123392"/>
                </a:cubicBezTo>
                <a:lnTo>
                  <a:pt x="116127" y="123392"/>
                </a:lnTo>
                <a:cubicBezTo>
                  <a:pt x="156107" y="123392"/>
                  <a:pt x="188498" y="155782"/>
                  <a:pt x="188498" y="195763"/>
                </a:cubicBezTo>
                <a:cubicBezTo>
                  <a:pt x="188498" y="202420"/>
                  <a:pt x="183099" y="207818"/>
                  <a:pt x="176443" y="207818"/>
                </a:cubicBezTo>
                <a:lnTo>
                  <a:pt x="31700" y="207818"/>
                </a:lnTo>
                <a:cubicBezTo>
                  <a:pt x="25044" y="207818"/>
                  <a:pt x="19645" y="202420"/>
                  <a:pt x="19645" y="195763"/>
                </a:cubicBezTo>
                <a:close/>
                <a:moveTo>
                  <a:pt x="248529" y="50372"/>
                </a:moveTo>
                <a:cubicBezTo>
                  <a:pt x="252345" y="54187"/>
                  <a:pt x="252345" y="60357"/>
                  <a:pt x="248529" y="64131"/>
                </a:cubicBezTo>
                <a:lnTo>
                  <a:pt x="234770" y="77891"/>
                </a:lnTo>
                <a:lnTo>
                  <a:pt x="248529" y="91651"/>
                </a:lnTo>
                <a:cubicBezTo>
                  <a:pt x="252345" y="95466"/>
                  <a:pt x="252345" y="101636"/>
                  <a:pt x="248529" y="105411"/>
                </a:cubicBezTo>
                <a:cubicBezTo>
                  <a:pt x="244714" y="109186"/>
                  <a:pt x="238544" y="109226"/>
                  <a:pt x="234770" y="105411"/>
                </a:cubicBezTo>
                <a:lnTo>
                  <a:pt x="221010" y="91651"/>
                </a:lnTo>
                <a:lnTo>
                  <a:pt x="207250" y="105411"/>
                </a:lnTo>
                <a:cubicBezTo>
                  <a:pt x="203435" y="109226"/>
                  <a:pt x="197265" y="109226"/>
                  <a:pt x="193490" y="105411"/>
                </a:cubicBezTo>
                <a:cubicBezTo>
                  <a:pt x="189715" y="101595"/>
                  <a:pt x="189675" y="95426"/>
                  <a:pt x="193490" y="91651"/>
                </a:cubicBezTo>
                <a:lnTo>
                  <a:pt x="207250" y="77891"/>
                </a:lnTo>
                <a:lnTo>
                  <a:pt x="193490" y="64131"/>
                </a:lnTo>
                <a:cubicBezTo>
                  <a:pt x="189675" y="60316"/>
                  <a:pt x="189675" y="54146"/>
                  <a:pt x="193490" y="50372"/>
                </a:cubicBezTo>
                <a:cubicBezTo>
                  <a:pt x="197306" y="46597"/>
                  <a:pt x="203475" y="46556"/>
                  <a:pt x="207250" y="50372"/>
                </a:cubicBezTo>
                <a:lnTo>
                  <a:pt x="221010" y="64131"/>
                </a:lnTo>
                <a:lnTo>
                  <a:pt x="234770" y="50372"/>
                </a:lnTo>
                <a:cubicBezTo>
                  <a:pt x="238585" y="46556"/>
                  <a:pt x="244755" y="46556"/>
                  <a:pt x="248529" y="5037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7152409" y="5368636"/>
            <a:ext cx="45720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ละเลยกลุ่มคัดค้าน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152409" y="5715000"/>
            <a:ext cx="4554682" cy="2251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มุ่งเน้นแต่กลุ่มสนับสนุน ไม่ให้ความสำคัญกับการจัดการกลุ่มคัดค้าน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152409" y="6044045"/>
            <a:ext cx="4485409" cy="381000"/>
          </a:xfrm>
          <a:custGeom>
            <a:avLst/>
            <a:gdLst/>
            <a:ahLst/>
            <a:cxnLst/>
            <a:rect l="l" t="t" r="r" b="b"/>
            <a:pathLst>
              <a:path w="4485409" h="381000">
                <a:moveTo>
                  <a:pt x="0" y="0"/>
                </a:moveTo>
                <a:lnTo>
                  <a:pt x="4485409" y="0"/>
                </a:lnTo>
                <a:lnTo>
                  <a:pt x="4485409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Shape 55"/>
          <p:cNvSpPr/>
          <p:nvPr/>
        </p:nvSpPr>
        <p:spPr>
          <a:xfrm>
            <a:off x="7288790" y="6189525"/>
            <a:ext cx="90920" cy="121227"/>
          </a:xfrm>
          <a:custGeom>
            <a:avLst/>
            <a:gdLst/>
            <a:ahLst/>
            <a:cxnLst/>
            <a:rect l="l" t="t" r="r" b="b"/>
            <a:pathLst>
              <a:path w="90920" h="121227">
                <a:moveTo>
                  <a:pt x="69351" y="90920"/>
                </a:moveTo>
                <a:cubicBezTo>
                  <a:pt x="71079" y="85640"/>
                  <a:pt x="74536" y="80858"/>
                  <a:pt x="78443" y="76738"/>
                </a:cubicBezTo>
                <a:cubicBezTo>
                  <a:pt x="86185" y="68593"/>
                  <a:pt x="90920" y="57583"/>
                  <a:pt x="90920" y="45460"/>
                </a:cubicBezTo>
                <a:cubicBezTo>
                  <a:pt x="90920" y="20362"/>
                  <a:pt x="70558" y="0"/>
                  <a:pt x="45460" y="0"/>
                </a:cubicBezTo>
                <a:cubicBezTo>
                  <a:pt x="20362" y="0"/>
                  <a:pt x="0" y="20362"/>
                  <a:pt x="0" y="45460"/>
                </a:cubicBezTo>
                <a:cubicBezTo>
                  <a:pt x="0" y="57583"/>
                  <a:pt x="4735" y="68593"/>
                  <a:pt x="12478" y="76738"/>
                </a:cubicBezTo>
                <a:cubicBezTo>
                  <a:pt x="16385" y="80858"/>
                  <a:pt x="19865" y="85640"/>
                  <a:pt x="21570" y="90920"/>
                </a:cubicBezTo>
                <a:lnTo>
                  <a:pt x="69327" y="90920"/>
                </a:lnTo>
                <a:close/>
                <a:moveTo>
                  <a:pt x="68190" y="102286"/>
                </a:moveTo>
                <a:lnTo>
                  <a:pt x="22730" y="102286"/>
                </a:lnTo>
                <a:lnTo>
                  <a:pt x="22730" y="106074"/>
                </a:lnTo>
                <a:cubicBezTo>
                  <a:pt x="22730" y="116539"/>
                  <a:pt x="31207" y="125016"/>
                  <a:pt x="41672" y="125016"/>
                </a:cubicBezTo>
                <a:lnTo>
                  <a:pt x="49249" y="125016"/>
                </a:lnTo>
                <a:cubicBezTo>
                  <a:pt x="59714" y="125016"/>
                  <a:pt x="68190" y="116539"/>
                  <a:pt x="68190" y="106074"/>
                </a:cubicBezTo>
                <a:lnTo>
                  <a:pt x="68190" y="102286"/>
                </a:lnTo>
                <a:close/>
                <a:moveTo>
                  <a:pt x="43566" y="26518"/>
                </a:moveTo>
                <a:cubicBezTo>
                  <a:pt x="34143" y="26518"/>
                  <a:pt x="26518" y="34143"/>
                  <a:pt x="26518" y="43566"/>
                </a:cubicBezTo>
                <a:cubicBezTo>
                  <a:pt x="26518" y="46715"/>
                  <a:pt x="23985" y="49249"/>
                  <a:pt x="20836" y="49249"/>
                </a:cubicBezTo>
                <a:cubicBezTo>
                  <a:pt x="17687" y="49249"/>
                  <a:pt x="15153" y="46715"/>
                  <a:pt x="15153" y="43566"/>
                </a:cubicBezTo>
                <a:cubicBezTo>
                  <a:pt x="15153" y="27868"/>
                  <a:pt x="27868" y="15153"/>
                  <a:pt x="43566" y="15153"/>
                </a:cubicBezTo>
                <a:cubicBezTo>
                  <a:pt x="46715" y="15153"/>
                  <a:pt x="49249" y="17687"/>
                  <a:pt x="49249" y="20836"/>
                </a:cubicBezTo>
                <a:cubicBezTo>
                  <a:pt x="49249" y="23985"/>
                  <a:pt x="46715" y="26518"/>
                  <a:pt x="43566" y="26518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7459413" y="6147955"/>
            <a:ext cx="4135110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5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แก้ไข:</a:t>
            </a:r>
            <a:r>
              <a:rPr lang="en-US" sz="95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ให้ความสำคัญกับกลุ่มคัดค้านเท่ากัน หาจุดร่วม ลดความขัดแย้ง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.photo-ac.com/aeba46365985f96e3129e659cd8969c0eb411a8e.jpeg"/>
          <p:cNvPicPr>
            <a:picLocks noChangeAspect="1"/>
          </p:cNvPicPr>
          <p:nvPr/>
        </p:nvPicPr>
        <p:blipFill>
          <a:blip r:embed="rId3">
            <a:alphaModFix amt="10000"/>
          </a:blip>
          <a:srcRect t="13851" b="1385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AF9F6">
                  <a:alpha val="95000"/>
                </a:srgbClr>
              </a:gs>
              <a:gs pos="100000">
                <a:srgbClr val="FAF9F6">
                  <a:alpha val="8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381000" y="56313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SUMMARY &amp; NEXT STEPS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361113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สรุปและเชื่อมโยง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970713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400050" y="1313613"/>
            <a:ext cx="5543550" cy="2705100"/>
          </a:xfrm>
          <a:custGeom>
            <a:avLst/>
            <a:gdLst/>
            <a:ahLst/>
            <a:cxnLst/>
            <a:rect l="l" t="t" r="r" b="b"/>
            <a:pathLst>
              <a:path w="5543550" h="2705100">
                <a:moveTo>
                  <a:pt x="0" y="0"/>
                </a:moveTo>
                <a:lnTo>
                  <a:pt x="5543550" y="0"/>
                </a:lnTo>
                <a:lnTo>
                  <a:pt x="5543550" y="2705100"/>
                </a:lnTo>
                <a:lnTo>
                  <a:pt x="0" y="2705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400050" y="1313613"/>
            <a:ext cx="38100" cy="2705100"/>
          </a:xfrm>
          <a:custGeom>
            <a:avLst/>
            <a:gdLst/>
            <a:ahLst/>
            <a:cxnLst/>
            <a:rect l="l" t="t" r="r" b="b"/>
            <a:pathLst>
              <a:path w="38100" h="2705100">
                <a:moveTo>
                  <a:pt x="0" y="0"/>
                </a:moveTo>
                <a:lnTo>
                  <a:pt x="38100" y="0"/>
                </a:lnTo>
                <a:lnTo>
                  <a:pt x="38100" y="2705100"/>
                </a:lnTo>
                <a:lnTo>
                  <a:pt x="0" y="2705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676275" y="160317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0019" y="157163"/>
                </a:moveTo>
                <a:cubicBezTo>
                  <a:pt x="193417" y="157163"/>
                  <a:pt x="228600" y="121980"/>
                  <a:pt x="228600" y="78581"/>
                </a:cubicBezTo>
                <a:cubicBezTo>
                  <a:pt x="228600" y="35183"/>
                  <a:pt x="193417" y="0"/>
                  <a:pt x="150019" y="0"/>
                </a:cubicBezTo>
                <a:cubicBezTo>
                  <a:pt x="106620" y="0"/>
                  <a:pt x="71438" y="35183"/>
                  <a:pt x="71438" y="78581"/>
                </a:cubicBezTo>
                <a:cubicBezTo>
                  <a:pt x="71438" y="86931"/>
                  <a:pt x="72732" y="95012"/>
                  <a:pt x="75143" y="102557"/>
                </a:cubicBezTo>
                <a:lnTo>
                  <a:pt x="3125" y="174575"/>
                </a:lnTo>
                <a:cubicBezTo>
                  <a:pt x="1116" y="176585"/>
                  <a:pt x="0" y="179308"/>
                  <a:pt x="0" y="182166"/>
                </a:cubicBezTo>
                <a:lnTo>
                  <a:pt x="0" y="217884"/>
                </a:lnTo>
                <a:cubicBezTo>
                  <a:pt x="0" y="223823"/>
                  <a:pt x="4777" y="228600"/>
                  <a:pt x="10716" y="228600"/>
                </a:cubicBezTo>
                <a:lnTo>
                  <a:pt x="46434" y="228600"/>
                </a:lnTo>
                <a:cubicBezTo>
                  <a:pt x="52373" y="228600"/>
                  <a:pt x="57150" y="223823"/>
                  <a:pt x="57150" y="217884"/>
                </a:cubicBezTo>
                <a:lnTo>
                  <a:pt x="57150" y="200025"/>
                </a:lnTo>
                <a:lnTo>
                  <a:pt x="75009" y="200025"/>
                </a:lnTo>
                <a:cubicBezTo>
                  <a:pt x="80948" y="200025"/>
                  <a:pt x="85725" y="195248"/>
                  <a:pt x="85725" y="189309"/>
                </a:cubicBezTo>
                <a:lnTo>
                  <a:pt x="85725" y="171450"/>
                </a:lnTo>
                <a:lnTo>
                  <a:pt x="103584" y="171450"/>
                </a:lnTo>
                <a:cubicBezTo>
                  <a:pt x="106442" y="171450"/>
                  <a:pt x="109165" y="170334"/>
                  <a:pt x="111175" y="168325"/>
                </a:cubicBezTo>
                <a:lnTo>
                  <a:pt x="126043" y="153457"/>
                </a:lnTo>
                <a:cubicBezTo>
                  <a:pt x="133588" y="155868"/>
                  <a:pt x="141669" y="157163"/>
                  <a:pt x="150019" y="157163"/>
                </a:cubicBezTo>
                <a:close/>
                <a:moveTo>
                  <a:pt x="167878" y="42863"/>
                </a:moveTo>
                <a:cubicBezTo>
                  <a:pt x="177735" y="42863"/>
                  <a:pt x="185738" y="50865"/>
                  <a:pt x="185738" y="60722"/>
                </a:cubicBezTo>
                <a:cubicBezTo>
                  <a:pt x="185738" y="70579"/>
                  <a:pt x="177735" y="78581"/>
                  <a:pt x="167878" y="78581"/>
                </a:cubicBezTo>
                <a:cubicBezTo>
                  <a:pt x="158021" y="78581"/>
                  <a:pt x="150019" y="70579"/>
                  <a:pt x="150019" y="60722"/>
                </a:cubicBezTo>
                <a:cubicBezTo>
                  <a:pt x="150019" y="50865"/>
                  <a:pt x="158021" y="42863"/>
                  <a:pt x="167878" y="42863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990600" y="1542213"/>
            <a:ext cx="4838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Key Takeaways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47700" y="203740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60809" y="2094551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66800" y="1999301"/>
            <a:ext cx="47244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แยก "ผู้ได้รับผลกระทบ" กับ "ผู้มีอำนาจตัดสินใจ"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บางกลุ่มอาจได้รับผลกระทบสูงแต่มีอิทธิพลต่ำ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47700" y="268510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60809" y="2742251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66800" y="2647001"/>
            <a:ext cx="47244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อัปเดตการวิเคราะห์เมื่อบริบทเปลี่ยน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อิทธิพลและท่าทีเปลี่ยนแปลงได้ตลอดเวลา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47700" y="333280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60809" y="3389951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066800" y="3294701"/>
            <a:ext cx="47244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กลยุทธ์ต้องสอดคล้องกับระดับอิทธิพล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ใช้ Power/Interest Grid เป็นแนวทาง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267450" y="1313613"/>
            <a:ext cx="5543550" cy="2705100"/>
          </a:xfrm>
          <a:custGeom>
            <a:avLst/>
            <a:gdLst/>
            <a:ahLst/>
            <a:cxnLst/>
            <a:rect l="l" t="t" r="r" b="b"/>
            <a:pathLst>
              <a:path w="5543550" h="2705100">
                <a:moveTo>
                  <a:pt x="0" y="0"/>
                </a:moveTo>
                <a:lnTo>
                  <a:pt x="5543550" y="0"/>
                </a:lnTo>
                <a:lnTo>
                  <a:pt x="5543550" y="2705100"/>
                </a:lnTo>
                <a:lnTo>
                  <a:pt x="0" y="2705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6267450" y="1313613"/>
            <a:ext cx="38100" cy="2705100"/>
          </a:xfrm>
          <a:custGeom>
            <a:avLst/>
            <a:gdLst/>
            <a:ahLst/>
            <a:cxnLst/>
            <a:rect l="l" t="t" r="r" b="b"/>
            <a:pathLst>
              <a:path w="38100" h="2705100">
                <a:moveTo>
                  <a:pt x="0" y="0"/>
                </a:moveTo>
                <a:lnTo>
                  <a:pt x="38100" y="0"/>
                </a:lnTo>
                <a:lnTo>
                  <a:pt x="38100" y="2705100"/>
                </a:lnTo>
                <a:lnTo>
                  <a:pt x="0" y="2705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6543675" y="160317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99968" y="14288"/>
                </a:moveTo>
                <a:lnTo>
                  <a:pt x="65946" y="14288"/>
                </a:lnTo>
                <a:cubicBezTo>
                  <a:pt x="52819" y="14288"/>
                  <a:pt x="41344" y="23262"/>
                  <a:pt x="38219" y="35987"/>
                </a:cubicBezTo>
                <a:lnTo>
                  <a:pt x="625" y="187747"/>
                </a:lnTo>
                <a:cubicBezTo>
                  <a:pt x="-2724" y="201231"/>
                  <a:pt x="7501" y="214313"/>
                  <a:pt x="21431" y="214313"/>
                </a:cubicBezTo>
                <a:lnTo>
                  <a:pt x="99968" y="214313"/>
                </a:lnTo>
                <a:lnTo>
                  <a:pt x="99968" y="185738"/>
                </a:lnTo>
                <a:cubicBezTo>
                  <a:pt x="99968" y="177835"/>
                  <a:pt x="106353" y="171450"/>
                  <a:pt x="114255" y="171450"/>
                </a:cubicBezTo>
                <a:cubicBezTo>
                  <a:pt x="122158" y="171450"/>
                  <a:pt x="128543" y="177835"/>
                  <a:pt x="128543" y="185738"/>
                </a:cubicBezTo>
                <a:lnTo>
                  <a:pt x="128543" y="214313"/>
                </a:lnTo>
                <a:lnTo>
                  <a:pt x="207169" y="214313"/>
                </a:lnTo>
                <a:cubicBezTo>
                  <a:pt x="221099" y="214313"/>
                  <a:pt x="231324" y="201231"/>
                  <a:pt x="227975" y="187747"/>
                </a:cubicBezTo>
                <a:lnTo>
                  <a:pt x="190426" y="35987"/>
                </a:lnTo>
                <a:cubicBezTo>
                  <a:pt x="187256" y="23262"/>
                  <a:pt x="175826" y="14288"/>
                  <a:pt x="162654" y="14288"/>
                </a:cubicBezTo>
                <a:lnTo>
                  <a:pt x="128543" y="14288"/>
                </a:lnTo>
                <a:lnTo>
                  <a:pt x="128543" y="42863"/>
                </a:lnTo>
                <a:cubicBezTo>
                  <a:pt x="128543" y="50765"/>
                  <a:pt x="122158" y="57150"/>
                  <a:pt x="114255" y="57150"/>
                </a:cubicBezTo>
                <a:cubicBezTo>
                  <a:pt x="106353" y="57150"/>
                  <a:pt x="99968" y="50765"/>
                  <a:pt x="99968" y="42863"/>
                </a:cubicBezTo>
                <a:lnTo>
                  <a:pt x="99968" y="14288"/>
                </a:lnTo>
                <a:close/>
                <a:moveTo>
                  <a:pt x="128543" y="100013"/>
                </a:moveTo>
                <a:lnTo>
                  <a:pt x="128543" y="128588"/>
                </a:lnTo>
                <a:cubicBezTo>
                  <a:pt x="128543" y="136490"/>
                  <a:pt x="122158" y="142875"/>
                  <a:pt x="114255" y="142875"/>
                </a:cubicBezTo>
                <a:cubicBezTo>
                  <a:pt x="106353" y="142875"/>
                  <a:pt x="99968" y="136490"/>
                  <a:pt x="99968" y="128588"/>
                </a:cubicBezTo>
                <a:lnTo>
                  <a:pt x="99968" y="100013"/>
                </a:lnTo>
                <a:cubicBezTo>
                  <a:pt x="99968" y="92110"/>
                  <a:pt x="106353" y="85725"/>
                  <a:pt x="114255" y="85725"/>
                </a:cubicBezTo>
                <a:cubicBezTo>
                  <a:pt x="122158" y="85725"/>
                  <a:pt x="128543" y="92110"/>
                  <a:pt x="128543" y="100013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6858000" y="1542213"/>
            <a:ext cx="4838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Roadmap 3.2 → 3.3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6515100" y="201835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2"/>
          <p:cNvSpPr/>
          <p:nvPr/>
        </p:nvSpPr>
        <p:spPr>
          <a:xfrm>
            <a:off x="6638925" y="2161226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07156" y="5358"/>
                </a:moveTo>
                <a:cubicBezTo>
                  <a:pt x="126377" y="5358"/>
                  <a:pt x="141982" y="20963"/>
                  <a:pt x="141982" y="40184"/>
                </a:cubicBezTo>
                <a:cubicBezTo>
                  <a:pt x="141982" y="59404"/>
                  <a:pt x="126377" y="75009"/>
                  <a:pt x="107156" y="75009"/>
                </a:cubicBezTo>
                <a:cubicBezTo>
                  <a:pt x="87935" y="75009"/>
                  <a:pt x="72330" y="59404"/>
                  <a:pt x="72330" y="40184"/>
                </a:cubicBezTo>
                <a:cubicBezTo>
                  <a:pt x="72330" y="20963"/>
                  <a:pt x="87935" y="5358"/>
                  <a:pt x="107156" y="5358"/>
                </a:cubicBezTo>
                <a:close/>
                <a:moveTo>
                  <a:pt x="32147" y="29468"/>
                </a:moveTo>
                <a:cubicBezTo>
                  <a:pt x="45454" y="29468"/>
                  <a:pt x="56257" y="40271"/>
                  <a:pt x="56257" y="53578"/>
                </a:cubicBezTo>
                <a:cubicBezTo>
                  <a:pt x="56257" y="66885"/>
                  <a:pt x="45454" y="77688"/>
                  <a:pt x="32147" y="77688"/>
                </a:cubicBezTo>
                <a:cubicBezTo>
                  <a:pt x="18840" y="77688"/>
                  <a:pt x="8037" y="66885"/>
                  <a:pt x="8037" y="53578"/>
                </a:cubicBezTo>
                <a:cubicBezTo>
                  <a:pt x="8037" y="40271"/>
                  <a:pt x="18840" y="29468"/>
                  <a:pt x="32147" y="29468"/>
                </a:cubicBezTo>
                <a:close/>
                <a:moveTo>
                  <a:pt x="0" y="139303"/>
                </a:moveTo>
                <a:cubicBezTo>
                  <a:pt x="0" y="115628"/>
                  <a:pt x="19188" y="96441"/>
                  <a:pt x="42863" y="96441"/>
                </a:cubicBezTo>
                <a:cubicBezTo>
                  <a:pt x="47149" y="96441"/>
                  <a:pt x="51301" y="97077"/>
                  <a:pt x="55219" y="98249"/>
                </a:cubicBezTo>
                <a:cubicBezTo>
                  <a:pt x="44202" y="110572"/>
                  <a:pt x="37505" y="126846"/>
                  <a:pt x="37505" y="144661"/>
                </a:cubicBezTo>
                <a:lnTo>
                  <a:pt x="37505" y="150019"/>
                </a:lnTo>
                <a:cubicBezTo>
                  <a:pt x="37505" y="153836"/>
                  <a:pt x="38308" y="157453"/>
                  <a:pt x="39748" y="160734"/>
                </a:cubicBezTo>
                <a:lnTo>
                  <a:pt x="10716" y="160734"/>
                </a:lnTo>
                <a:cubicBezTo>
                  <a:pt x="4789" y="160734"/>
                  <a:pt x="0" y="155946"/>
                  <a:pt x="0" y="150019"/>
                </a:cubicBezTo>
                <a:lnTo>
                  <a:pt x="0" y="139303"/>
                </a:lnTo>
                <a:close/>
                <a:moveTo>
                  <a:pt x="174564" y="160734"/>
                </a:moveTo>
                <a:cubicBezTo>
                  <a:pt x="176004" y="157453"/>
                  <a:pt x="176808" y="153836"/>
                  <a:pt x="176808" y="150019"/>
                </a:cubicBezTo>
                <a:lnTo>
                  <a:pt x="176808" y="144661"/>
                </a:lnTo>
                <a:cubicBezTo>
                  <a:pt x="176808" y="126846"/>
                  <a:pt x="170111" y="110572"/>
                  <a:pt x="159094" y="98249"/>
                </a:cubicBezTo>
                <a:cubicBezTo>
                  <a:pt x="163011" y="97077"/>
                  <a:pt x="167164" y="96441"/>
                  <a:pt x="171450" y="96441"/>
                </a:cubicBezTo>
                <a:cubicBezTo>
                  <a:pt x="195125" y="96441"/>
                  <a:pt x="214313" y="115628"/>
                  <a:pt x="214313" y="139303"/>
                </a:cubicBezTo>
                <a:lnTo>
                  <a:pt x="214313" y="150019"/>
                </a:lnTo>
                <a:cubicBezTo>
                  <a:pt x="214313" y="155946"/>
                  <a:pt x="209524" y="160734"/>
                  <a:pt x="203597" y="160734"/>
                </a:cubicBezTo>
                <a:lnTo>
                  <a:pt x="174564" y="160734"/>
                </a:lnTo>
                <a:close/>
                <a:moveTo>
                  <a:pt x="158055" y="53578"/>
                </a:moveTo>
                <a:cubicBezTo>
                  <a:pt x="158055" y="40271"/>
                  <a:pt x="168859" y="29468"/>
                  <a:pt x="182166" y="29468"/>
                </a:cubicBezTo>
                <a:cubicBezTo>
                  <a:pt x="195472" y="29468"/>
                  <a:pt x="206276" y="40271"/>
                  <a:pt x="206276" y="53578"/>
                </a:cubicBezTo>
                <a:cubicBezTo>
                  <a:pt x="206276" y="66885"/>
                  <a:pt x="195472" y="77688"/>
                  <a:pt x="182166" y="77688"/>
                </a:cubicBezTo>
                <a:cubicBezTo>
                  <a:pt x="168859" y="77688"/>
                  <a:pt x="158055" y="66885"/>
                  <a:pt x="158055" y="53578"/>
                </a:cubicBezTo>
                <a:close/>
                <a:moveTo>
                  <a:pt x="53578" y="144661"/>
                </a:moveTo>
                <a:cubicBezTo>
                  <a:pt x="53578" y="115059"/>
                  <a:pt x="77554" y="91083"/>
                  <a:pt x="107156" y="91083"/>
                </a:cubicBezTo>
                <a:cubicBezTo>
                  <a:pt x="136758" y="91083"/>
                  <a:pt x="160734" y="115059"/>
                  <a:pt x="160734" y="144661"/>
                </a:cubicBezTo>
                <a:lnTo>
                  <a:pt x="160734" y="150019"/>
                </a:lnTo>
                <a:cubicBezTo>
                  <a:pt x="160734" y="155946"/>
                  <a:pt x="155946" y="160734"/>
                  <a:pt x="150019" y="160734"/>
                </a:cubicBezTo>
                <a:lnTo>
                  <a:pt x="64294" y="160734"/>
                </a:lnTo>
                <a:cubicBezTo>
                  <a:pt x="58367" y="160734"/>
                  <a:pt x="53578" y="155946"/>
                  <a:pt x="53578" y="150019"/>
                </a:cubicBezTo>
                <a:lnTo>
                  <a:pt x="53578" y="14466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7124700" y="1999301"/>
            <a:ext cx="2143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หัวข้อ 3.2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7124700" y="2227901"/>
            <a:ext cx="215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เข้าใจผู้เล่น (Stakholders)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8963025" y="264700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6"/>
          <p:cNvSpPr/>
          <p:nvPr/>
        </p:nvSpPr>
        <p:spPr>
          <a:xfrm>
            <a:off x="6515100" y="304705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7"/>
          <p:cNvSpPr/>
          <p:nvPr/>
        </p:nvSpPr>
        <p:spPr>
          <a:xfrm>
            <a:off x="6638925" y="3189926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28588" y="10716"/>
                </a:moveTo>
                <a:lnTo>
                  <a:pt x="171450" y="10716"/>
                </a:lnTo>
                <a:cubicBezTo>
                  <a:pt x="177377" y="10716"/>
                  <a:pt x="182166" y="15504"/>
                  <a:pt x="182166" y="21431"/>
                </a:cubicBezTo>
                <a:cubicBezTo>
                  <a:pt x="182166" y="27358"/>
                  <a:pt x="177377" y="32147"/>
                  <a:pt x="171450" y="32147"/>
                </a:cubicBezTo>
                <a:lnTo>
                  <a:pt x="133410" y="32147"/>
                </a:lnTo>
                <a:cubicBezTo>
                  <a:pt x="131668" y="40786"/>
                  <a:pt x="125741" y="47919"/>
                  <a:pt x="117872" y="51335"/>
                </a:cubicBezTo>
                <a:lnTo>
                  <a:pt x="117872" y="150019"/>
                </a:lnTo>
                <a:lnTo>
                  <a:pt x="171450" y="150019"/>
                </a:lnTo>
                <a:cubicBezTo>
                  <a:pt x="177377" y="150019"/>
                  <a:pt x="182166" y="154807"/>
                  <a:pt x="182166" y="160734"/>
                </a:cubicBezTo>
                <a:cubicBezTo>
                  <a:pt x="182166" y="166661"/>
                  <a:pt x="177377" y="171450"/>
                  <a:pt x="171450" y="171450"/>
                </a:cubicBezTo>
                <a:lnTo>
                  <a:pt x="42863" y="171450"/>
                </a:lnTo>
                <a:cubicBezTo>
                  <a:pt x="36935" y="171450"/>
                  <a:pt x="32147" y="166661"/>
                  <a:pt x="32147" y="160734"/>
                </a:cubicBezTo>
                <a:cubicBezTo>
                  <a:pt x="32147" y="154807"/>
                  <a:pt x="36935" y="150019"/>
                  <a:pt x="42863" y="150019"/>
                </a:cubicBezTo>
                <a:lnTo>
                  <a:pt x="96441" y="150019"/>
                </a:lnTo>
                <a:lnTo>
                  <a:pt x="96441" y="51335"/>
                </a:lnTo>
                <a:cubicBezTo>
                  <a:pt x="88571" y="47885"/>
                  <a:pt x="82644" y="40753"/>
                  <a:pt x="80903" y="32147"/>
                </a:cubicBezTo>
                <a:lnTo>
                  <a:pt x="42863" y="32147"/>
                </a:lnTo>
                <a:cubicBezTo>
                  <a:pt x="36935" y="32147"/>
                  <a:pt x="32147" y="27358"/>
                  <a:pt x="32147" y="21431"/>
                </a:cubicBezTo>
                <a:cubicBezTo>
                  <a:pt x="32147" y="15504"/>
                  <a:pt x="36935" y="10716"/>
                  <a:pt x="42863" y="10716"/>
                </a:cubicBezTo>
                <a:lnTo>
                  <a:pt x="85725" y="10716"/>
                </a:lnTo>
                <a:cubicBezTo>
                  <a:pt x="90614" y="4219"/>
                  <a:pt x="98383" y="0"/>
                  <a:pt x="107156" y="0"/>
                </a:cubicBezTo>
                <a:cubicBezTo>
                  <a:pt x="115930" y="0"/>
                  <a:pt x="123698" y="4219"/>
                  <a:pt x="128588" y="10716"/>
                </a:cubicBezTo>
                <a:close/>
                <a:moveTo>
                  <a:pt x="147206" y="107156"/>
                </a:moveTo>
                <a:lnTo>
                  <a:pt x="195694" y="107156"/>
                </a:lnTo>
                <a:lnTo>
                  <a:pt x="171450" y="65566"/>
                </a:lnTo>
                <a:lnTo>
                  <a:pt x="147206" y="107156"/>
                </a:lnTo>
                <a:close/>
                <a:moveTo>
                  <a:pt x="171450" y="139303"/>
                </a:moveTo>
                <a:cubicBezTo>
                  <a:pt x="150387" y="139303"/>
                  <a:pt x="132874" y="127918"/>
                  <a:pt x="129257" y="112882"/>
                </a:cubicBezTo>
                <a:cubicBezTo>
                  <a:pt x="128387" y="109199"/>
                  <a:pt x="129592" y="105415"/>
                  <a:pt x="131501" y="102133"/>
                </a:cubicBezTo>
                <a:lnTo>
                  <a:pt x="163380" y="47484"/>
                </a:lnTo>
                <a:cubicBezTo>
                  <a:pt x="165054" y="44604"/>
                  <a:pt x="168135" y="42863"/>
                  <a:pt x="171450" y="42863"/>
                </a:cubicBezTo>
                <a:cubicBezTo>
                  <a:pt x="174765" y="42863"/>
                  <a:pt x="177846" y="44637"/>
                  <a:pt x="179520" y="47484"/>
                </a:cubicBezTo>
                <a:lnTo>
                  <a:pt x="211399" y="102133"/>
                </a:lnTo>
                <a:cubicBezTo>
                  <a:pt x="213308" y="105415"/>
                  <a:pt x="214513" y="109199"/>
                  <a:pt x="213643" y="112882"/>
                </a:cubicBezTo>
                <a:cubicBezTo>
                  <a:pt x="210026" y="127884"/>
                  <a:pt x="192513" y="139303"/>
                  <a:pt x="171450" y="139303"/>
                </a:cubicBezTo>
                <a:close/>
                <a:moveTo>
                  <a:pt x="42461" y="65566"/>
                </a:moveTo>
                <a:lnTo>
                  <a:pt x="18217" y="107156"/>
                </a:lnTo>
                <a:lnTo>
                  <a:pt x="66738" y="107156"/>
                </a:lnTo>
                <a:lnTo>
                  <a:pt x="42461" y="65566"/>
                </a:lnTo>
                <a:close/>
                <a:moveTo>
                  <a:pt x="301" y="112882"/>
                </a:moveTo>
                <a:cubicBezTo>
                  <a:pt x="-569" y="109199"/>
                  <a:pt x="636" y="105415"/>
                  <a:pt x="2545" y="102133"/>
                </a:cubicBezTo>
                <a:lnTo>
                  <a:pt x="34424" y="47484"/>
                </a:lnTo>
                <a:cubicBezTo>
                  <a:pt x="36098" y="44604"/>
                  <a:pt x="39179" y="42863"/>
                  <a:pt x="42494" y="42863"/>
                </a:cubicBezTo>
                <a:cubicBezTo>
                  <a:pt x="45809" y="42863"/>
                  <a:pt x="48890" y="44637"/>
                  <a:pt x="50564" y="47484"/>
                </a:cubicBezTo>
                <a:lnTo>
                  <a:pt x="82443" y="102133"/>
                </a:lnTo>
                <a:cubicBezTo>
                  <a:pt x="84352" y="105415"/>
                  <a:pt x="85558" y="109199"/>
                  <a:pt x="84687" y="112882"/>
                </a:cubicBezTo>
                <a:cubicBezTo>
                  <a:pt x="81070" y="127884"/>
                  <a:pt x="63557" y="139303"/>
                  <a:pt x="42494" y="139303"/>
                </a:cubicBezTo>
                <a:cubicBezTo>
                  <a:pt x="21431" y="139303"/>
                  <a:pt x="3918" y="127918"/>
                  <a:pt x="301" y="11288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8"/>
          <p:cNvSpPr/>
          <p:nvPr/>
        </p:nvSpPr>
        <p:spPr>
          <a:xfrm>
            <a:off x="7124700" y="3028001"/>
            <a:ext cx="1990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หัวข้อ 3.3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7124700" y="3256601"/>
            <a:ext cx="2000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ประเมินทางเลือกนโยบาย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400050" y="4323401"/>
            <a:ext cx="11410950" cy="1076325"/>
          </a:xfrm>
          <a:custGeom>
            <a:avLst/>
            <a:gdLst/>
            <a:ahLst/>
            <a:cxnLst/>
            <a:rect l="l" t="t" r="r" b="b"/>
            <a:pathLst>
              <a:path w="11410950" h="1076325">
                <a:moveTo>
                  <a:pt x="0" y="0"/>
                </a:moveTo>
                <a:lnTo>
                  <a:pt x="11410950" y="0"/>
                </a:lnTo>
                <a:lnTo>
                  <a:pt x="11410950" y="1076325"/>
                </a:lnTo>
                <a:lnTo>
                  <a:pt x="0" y="1076325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1"/>
          <p:cNvSpPr/>
          <p:nvPr/>
        </p:nvSpPr>
        <p:spPr>
          <a:xfrm>
            <a:off x="400050" y="4323401"/>
            <a:ext cx="38100" cy="1076325"/>
          </a:xfrm>
          <a:custGeom>
            <a:avLst/>
            <a:gdLst/>
            <a:ahLst/>
            <a:cxnLst/>
            <a:rect l="l" t="t" r="r" b="b"/>
            <a:pathLst>
              <a:path w="38100" h="1076325">
                <a:moveTo>
                  <a:pt x="0" y="0"/>
                </a:moveTo>
                <a:lnTo>
                  <a:pt x="38100" y="0"/>
                </a:lnTo>
                <a:lnTo>
                  <a:pt x="38100" y="1076325"/>
                </a:lnTo>
                <a:lnTo>
                  <a:pt x="0" y="1076325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2"/>
          <p:cNvSpPr/>
          <p:nvPr/>
        </p:nvSpPr>
        <p:spPr>
          <a:xfrm>
            <a:off x="1521023" y="4628201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0" y="80367"/>
                </a:moveTo>
                <a:cubicBezTo>
                  <a:pt x="0" y="55699"/>
                  <a:pt x="19980" y="35719"/>
                  <a:pt x="44648" y="35719"/>
                </a:cubicBezTo>
                <a:lnTo>
                  <a:pt x="47625" y="35719"/>
                </a:lnTo>
                <a:cubicBezTo>
                  <a:pt x="54211" y="35719"/>
                  <a:pt x="59531" y="41039"/>
                  <a:pt x="59531" y="47625"/>
                </a:cubicBezTo>
                <a:cubicBezTo>
                  <a:pt x="59531" y="54211"/>
                  <a:pt x="54211" y="59531"/>
                  <a:pt x="47625" y="59531"/>
                </a:cubicBezTo>
                <a:lnTo>
                  <a:pt x="44648" y="59531"/>
                </a:lnTo>
                <a:cubicBezTo>
                  <a:pt x="33151" y="59531"/>
                  <a:pt x="23812" y="68870"/>
                  <a:pt x="23812" y="80367"/>
                </a:cubicBezTo>
                <a:lnTo>
                  <a:pt x="23812" y="83344"/>
                </a:lnTo>
                <a:lnTo>
                  <a:pt x="47625" y="83344"/>
                </a:lnTo>
                <a:cubicBezTo>
                  <a:pt x="60759" y="83344"/>
                  <a:pt x="71438" y="94022"/>
                  <a:pt x="71438" y="107156"/>
                </a:cubicBezTo>
                <a:lnTo>
                  <a:pt x="71438" y="130969"/>
                </a:lnTo>
                <a:cubicBezTo>
                  <a:pt x="71438" y="144103"/>
                  <a:pt x="60759" y="154781"/>
                  <a:pt x="47625" y="154781"/>
                </a:cubicBezTo>
                <a:lnTo>
                  <a:pt x="23812" y="154781"/>
                </a:lnTo>
                <a:cubicBezTo>
                  <a:pt x="10678" y="154781"/>
                  <a:pt x="0" y="144103"/>
                  <a:pt x="0" y="130969"/>
                </a:cubicBezTo>
                <a:lnTo>
                  <a:pt x="0" y="80367"/>
                </a:lnTo>
                <a:close/>
                <a:moveTo>
                  <a:pt x="95250" y="80367"/>
                </a:moveTo>
                <a:cubicBezTo>
                  <a:pt x="95250" y="55699"/>
                  <a:pt x="115230" y="35719"/>
                  <a:pt x="139898" y="35719"/>
                </a:cubicBezTo>
                <a:lnTo>
                  <a:pt x="142875" y="35719"/>
                </a:lnTo>
                <a:cubicBezTo>
                  <a:pt x="149461" y="35719"/>
                  <a:pt x="154781" y="41039"/>
                  <a:pt x="154781" y="47625"/>
                </a:cubicBezTo>
                <a:cubicBezTo>
                  <a:pt x="154781" y="54211"/>
                  <a:pt x="149461" y="59531"/>
                  <a:pt x="142875" y="59531"/>
                </a:cubicBezTo>
                <a:lnTo>
                  <a:pt x="139898" y="59531"/>
                </a:lnTo>
                <a:cubicBezTo>
                  <a:pt x="128401" y="59531"/>
                  <a:pt x="119063" y="68870"/>
                  <a:pt x="119063" y="80367"/>
                </a:cubicBezTo>
                <a:lnTo>
                  <a:pt x="119063" y="83344"/>
                </a:lnTo>
                <a:lnTo>
                  <a:pt x="142875" y="83344"/>
                </a:lnTo>
                <a:cubicBezTo>
                  <a:pt x="156009" y="83344"/>
                  <a:pt x="166688" y="94022"/>
                  <a:pt x="166688" y="107156"/>
                </a:cubicBezTo>
                <a:lnTo>
                  <a:pt x="166688" y="130969"/>
                </a:lnTo>
                <a:cubicBezTo>
                  <a:pt x="166688" y="144103"/>
                  <a:pt x="156009" y="154781"/>
                  <a:pt x="142875" y="154781"/>
                </a:cubicBezTo>
                <a:lnTo>
                  <a:pt x="119063" y="154781"/>
                </a:lnTo>
                <a:cubicBezTo>
                  <a:pt x="105928" y="154781"/>
                  <a:pt x="95250" y="144103"/>
                  <a:pt x="95250" y="130969"/>
                </a:cubicBezTo>
                <a:lnTo>
                  <a:pt x="95250" y="80367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3"/>
          <p:cNvSpPr/>
          <p:nvPr/>
        </p:nvSpPr>
        <p:spPr>
          <a:xfrm>
            <a:off x="923925" y="4552001"/>
            <a:ext cx="1070610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หลังจากเข้าใจ </a:t>
            </a: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ผู้มีส่วนได้ส่วนเสีย</a:t>
            </a: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แล้ว ขั้นตอนต่อไปคือการ </a:t>
            </a: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ประเมินทางเลือกนโยบาย (Policy Alternatives)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เพื่อหาทางออกที่ดีที่สุดที่สามารถสร้างความยอมรับและสนับสนุนจากผู้มีส่วนได้ส่วนเสียได้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4183856" y="5712146"/>
            <a:ext cx="3825240" cy="1082040"/>
          </a:xfrm>
          <a:custGeom>
            <a:avLst/>
            <a:gdLst/>
            <a:ahLst/>
            <a:cxnLst/>
            <a:rect l="l" t="t" r="r" b="b"/>
            <a:pathLst>
              <a:path w="3825240" h="1082040">
                <a:moveTo>
                  <a:pt x="0" y="0"/>
                </a:moveTo>
                <a:lnTo>
                  <a:pt x="3825240" y="0"/>
                </a:lnTo>
                <a:lnTo>
                  <a:pt x="3825240" y="1082040"/>
                </a:lnTo>
                <a:lnTo>
                  <a:pt x="0" y="10820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86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Text 35"/>
          <p:cNvSpPr/>
          <p:nvPr/>
        </p:nvSpPr>
        <p:spPr>
          <a:xfrm>
            <a:off x="4381976" y="5948363"/>
            <a:ext cx="64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Module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4348639" y="6215063"/>
            <a:ext cx="714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3.2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5217795" y="5948363"/>
            <a:ext cx="9525" cy="609600"/>
          </a:xfrm>
          <a:custGeom>
            <a:avLst/>
            <a:gdLst/>
            <a:ahLst/>
            <a:cxnLst/>
            <a:rect l="l" t="t" r="r" b="b"/>
            <a:pathLst>
              <a:path w="9525" h="609600">
                <a:moveTo>
                  <a:pt x="0" y="0"/>
                </a:moveTo>
                <a:lnTo>
                  <a:pt x="9525" y="0"/>
                </a:lnTo>
                <a:lnTo>
                  <a:pt x="9525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8"/>
          <p:cNvSpPr/>
          <p:nvPr/>
        </p:nvSpPr>
        <p:spPr>
          <a:xfrm>
            <a:off x="5455920" y="6005513"/>
            <a:ext cx="240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การวิเคราะห์ผู้มีส่วนได้ส่วนเสีย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5455920" y="6272213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Stakeholder Analysis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THE IMPORTANCE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ทำไมต้องวิเคราะห์ผู้มีส่วนได้ส่วนเสีย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95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1000" y="2338507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71500" y="252900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181100" y="2338507"/>
            <a:ext cx="480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ลดแรงต้านทาน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81100" y="2757488"/>
            <a:ext cx="47720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ระบุกลุ่มที่อาจคัดค้านล่วงหน้า เตรียมแผนรับมือและลดความขัดแย้งก่อนเกิดปัญหา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24600" y="2338507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6500813" y="2529007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0060" y="23753"/>
                </a:moveTo>
                <a:lnTo>
                  <a:pt x="68000" y="81617"/>
                </a:lnTo>
                <a:cubicBezTo>
                  <a:pt x="65946" y="83894"/>
                  <a:pt x="66035" y="87422"/>
                  <a:pt x="68223" y="89609"/>
                </a:cubicBezTo>
                <a:cubicBezTo>
                  <a:pt x="81841" y="103227"/>
                  <a:pt x="103942" y="103227"/>
                  <a:pt x="117559" y="89609"/>
                </a:cubicBezTo>
                <a:lnTo>
                  <a:pt x="131758" y="75411"/>
                </a:lnTo>
                <a:cubicBezTo>
                  <a:pt x="133633" y="73536"/>
                  <a:pt x="135999" y="72509"/>
                  <a:pt x="138410" y="72330"/>
                </a:cubicBezTo>
                <a:cubicBezTo>
                  <a:pt x="141446" y="72063"/>
                  <a:pt x="144572" y="73089"/>
                  <a:pt x="146893" y="75411"/>
                </a:cubicBezTo>
                <a:lnTo>
                  <a:pt x="225743" y="153591"/>
                </a:lnTo>
                <a:lnTo>
                  <a:pt x="257175" y="128588"/>
                </a:lnTo>
                <a:lnTo>
                  <a:pt x="257175" y="0"/>
                </a:lnTo>
                <a:lnTo>
                  <a:pt x="207169" y="28575"/>
                </a:lnTo>
                <a:lnTo>
                  <a:pt x="196542" y="21476"/>
                </a:lnTo>
                <a:cubicBezTo>
                  <a:pt x="189488" y="16788"/>
                  <a:pt x="181228" y="14288"/>
                  <a:pt x="172745" y="14288"/>
                </a:cubicBezTo>
                <a:lnTo>
                  <a:pt x="141312" y="14288"/>
                </a:lnTo>
                <a:cubicBezTo>
                  <a:pt x="140821" y="14288"/>
                  <a:pt x="140285" y="14288"/>
                  <a:pt x="139794" y="14332"/>
                </a:cubicBezTo>
                <a:cubicBezTo>
                  <a:pt x="132249" y="14734"/>
                  <a:pt x="125150" y="18127"/>
                  <a:pt x="120060" y="23753"/>
                </a:cubicBezTo>
                <a:close/>
                <a:moveTo>
                  <a:pt x="52060" y="67285"/>
                </a:moveTo>
                <a:lnTo>
                  <a:pt x="99745" y="14288"/>
                </a:lnTo>
                <a:lnTo>
                  <a:pt x="82064" y="14288"/>
                </a:lnTo>
                <a:cubicBezTo>
                  <a:pt x="70678" y="14288"/>
                  <a:pt x="59784" y="18797"/>
                  <a:pt x="51748" y="26834"/>
                </a:cubicBezTo>
                <a:lnTo>
                  <a:pt x="0" y="85725"/>
                </a:lnTo>
                <a:lnTo>
                  <a:pt x="0" y="242888"/>
                </a:lnTo>
                <a:lnTo>
                  <a:pt x="64294" y="182166"/>
                </a:lnTo>
                <a:lnTo>
                  <a:pt x="69830" y="186764"/>
                </a:lnTo>
                <a:cubicBezTo>
                  <a:pt x="80099" y="195337"/>
                  <a:pt x="93047" y="200025"/>
                  <a:pt x="106397" y="200025"/>
                </a:cubicBezTo>
                <a:lnTo>
                  <a:pt x="113407" y="200025"/>
                </a:lnTo>
                <a:lnTo>
                  <a:pt x="110282" y="196900"/>
                </a:lnTo>
                <a:cubicBezTo>
                  <a:pt x="106085" y="192703"/>
                  <a:pt x="106085" y="185916"/>
                  <a:pt x="110282" y="181764"/>
                </a:cubicBezTo>
                <a:cubicBezTo>
                  <a:pt x="114479" y="177611"/>
                  <a:pt x="121265" y="177567"/>
                  <a:pt x="125417" y="181764"/>
                </a:cubicBezTo>
                <a:lnTo>
                  <a:pt x="143723" y="200070"/>
                </a:lnTo>
                <a:lnTo>
                  <a:pt x="147742" y="200070"/>
                </a:lnTo>
                <a:cubicBezTo>
                  <a:pt x="156270" y="200070"/>
                  <a:pt x="164619" y="198150"/>
                  <a:pt x="172209" y="194578"/>
                </a:cubicBezTo>
                <a:lnTo>
                  <a:pt x="160288" y="182612"/>
                </a:lnTo>
                <a:cubicBezTo>
                  <a:pt x="156091" y="178415"/>
                  <a:pt x="156091" y="171629"/>
                  <a:pt x="160288" y="167476"/>
                </a:cubicBezTo>
                <a:cubicBezTo>
                  <a:pt x="164485" y="163324"/>
                  <a:pt x="171271" y="163279"/>
                  <a:pt x="175424" y="167476"/>
                </a:cubicBezTo>
                <a:lnTo>
                  <a:pt x="189711" y="181764"/>
                </a:lnTo>
                <a:lnTo>
                  <a:pt x="197525" y="173950"/>
                </a:lnTo>
                <a:cubicBezTo>
                  <a:pt x="201498" y="169977"/>
                  <a:pt x="202659" y="164217"/>
                  <a:pt x="200918" y="159172"/>
                </a:cubicBezTo>
                <a:lnTo>
                  <a:pt x="139348" y="98093"/>
                </a:lnTo>
                <a:lnTo>
                  <a:pt x="132695" y="104745"/>
                </a:lnTo>
                <a:cubicBezTo>
                  <a:pt x="110683" y="126757"/>
                  <a:pt x="75054" y="126757"/>
                  <a:pt x="53042" y="104745"/>
                </a:cubicBezTo>
                <a:cubicBezTo>
                  <a:pt x="42773" y="94476"/>
                  <a:pt x="42371" y="78001"/>
                  <a:pt x="52060" y="6724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124700" y="2338507"/>
            <a:ext cx="4562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เพิ่มแรงสนับสนุน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24700" y="2757488"/>
            <a:ext cx="45339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สร้างพันธมิตรที่เข้มแข็ง รวบรวมแรงสนับสนุนจากกลุ่มที่มีอิทธิพล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000" y="3695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00075" y="38862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181100" y="3695700"/>
            <a:ext cx="480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รวบรวมข้อมูลเชิงลึก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81100" y="4114681"/>
            <a:ext cx="47720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ได้รับข้อมูลและมุมมองจากผู้มีประสบการณ์ตรง ช่วยปรับปรุงการออกแบบนโยบาย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324600" y="3695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515100" y="38862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124700" y="3695700"/>
            <a:ext cx="480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ประเมินความเสี่ยง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124700" y="4114681"/>
            <a:ext cx="47720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ระบุความเสี่ยงเชิงการเมืองและอุปสรรคที่อาจเกิดขึ้นระหว่างดำเนินการ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00050" y="5052894"/>
            <a:ext cx="11410950" cy="723900"/>
          </a:xfrm>
          <a:custGeom>
            <a:avLst/>
            <a:gdLst/>
            <a:ahLst/>
            <a:cxnLst/>
            <a:rect l="l" t="t" r="r" b="b"/>
            <a:pathLst>
              <a:path w="11410950" h="723900">
                <a:moveTo>
                  <a:pt x="0" y="0"/>
                </a:moveTo>
                <a:lnTo>
                  <a:pt x="11410950" y="0"/>
                </a:lnTo>
                <a:lnTo>
                  <a:pt x="11410950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400050" y="5052894"/>
            <a:ext cx="38100" cy="723900"/>
          </a:xfrm>
          <a:custGeom>
            <a:avLst/>
            <a:gdLst/>
            <a:ahLst/>
            <a:cxnLst/>
            <a:rect l="l" t="t" r="r" b="b"/>
            <a:pathLst>
              <a:path w="38100" h="723900">
                <a:moveTo>
                  <a:pt x="0" y="0"/>
                </a:moveTo>
                <a:lnTo>
                  <a:pt x="38100" y="0"/>
                </a:lnTo>
                <a:lnTo>
                  <a:pt x="38100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59606" y="533483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56083" y="35719"/>
                </a:moveTo>
                <a:cubicBezTo>
                  <a:pt x="149907" y="35719"/>
                  <a:pt x="143917" y="37393"/>
                  <a:pt x="138671" y="40444"/>
                </a:cubicBezTo>
                <a:cubicBezTo>
                  <a:pt x="132792" y="34491"/>
                  <a:pt x="125946" y="29505"/>
                  <a:pt x="118393" y="25747"/>
                </a:cubicBezTo>
                <a:cubicBezTo>
                  <a:pt x="128885" y="16818"/>
                  <a:pt x="142242" y="11906"/>
                  <a:pt x="156083" y="11906"/>
                </a:cubicBezTo>
                <a:cubicBezTo>
                  <a:pt x="188230" y="11906"/>
                  <a:pt x="214313" y="37951"/>
                  <a:pt x="214313" y="70135"/>
                </a:cubicBezTo>
                <a:cubicBezTo>
                  <a:pt x="214313" y="85576"/>
                  <a:pt x="208173" y="100385"/>
                  <a:pt x="197272" y="111286"/>
                </a:cubicBezTo>
                <a:lnTo>
                  <a:pt x="170817" y="137740"/>
                </a:lnTo>
                <a:cubicBezTo>
                  <a:pt x="159916" y="148642"/>
                  <a:pt x="145107" y="154781"/>
                  <a:pt x="129667" y="154781"/>
                </a:cubicBezTo>
                <a:cubicBezTo>
                  <a:pt x="97520" y="154781"/>
                  <a:pt x="71438" y="128736"/>
                  <a:pt x="71438" y="96552"/>
                </a:cubicBezTo>
                <a:cubicBezTo>
                  <a:pt x="71438" y="95994"/>
                  <a:pt x="71438" y="95436"/>
                  <a:pt x="71475" y="94878"/>
                </a:cubicBezTo>
                <a:cubicBezTo>
                  <a:pt x="71661" y="88292"/>
                  <a:pt x="77130" y="83121"/>
                  <a:pt x="83716" y="83307"/>
                </a:cubicBezTo>
                <a:cubicBezTo>
                  <a:pt x="90301" y="83493"/>
                  <a:pt x="95473" y="88962"/>
                  <a:pt x="95287" y="95548"/>
                </a:cubicBezTo>
                <a:cubicBezTo>
                  <a:pt x="95287" y="95883"/>
                  <a:pt x="95287" y="96217"/>
                  <a:pt x="95287" y="96515"/>
                </a:cubicBezTo>
                <a:cubicBezTo>
                  <a:pt x="95287" y="115528"/>
                  <a:pt x="110691" y="130932"/>
                  <a:pt x="129704" y="130932"/>
                </a:cubicBezTo>
                <a:cubicBezTo>
                  <a:pt x="138819" y="130932"/>
                  <a:pt x="147563" y="127322"/>
                  <a:pt x="154037" y="120848"/>
                </a:cubicBezTo>
                <a:lnTo>
                  <a:pt x="180491" y="94394"/>
                </a:lnTo>
                <a:cubicBezTo>
                  <a:pt x="186928" y="87957"/>
                  <a:pt x="190574" y="79177"/>
                  <a:pt x="190574" y="70061"/>
                </a:cubicBezTo>
                <a:cubicBezTo>
                  <a:pt x="190574" y="51048"/>
                  <a:pt x="175171" y="35644"/>
                  <a:pt x="156158" y="35644"/>
                </a:cubicBezTo>
                <a:close/>
                <a:moveTo>
                  <a:pt x="102394" y="64480"/>
                </a:moveTo>
                <a:cubicBezTo>
                  <a:pt x="101687" y="64182"/>
                  <a:pt x="100980" y="63773"/>
                  <a:pt x="100347" y="63326"/>
                </a:cubicBezTo>
                <a:cubicBezTo>
                  <a:pt x="95659" y="60908"/>
                  <a:pt x="90301" y="59531"/>
                  <a:pt x="84683" y="59531"/>
                </a:cubicBezTo>
                <a:cubicBezTo>
                  <a:pt x="75567" y="59531"/>
                  <a:pt x="66824" y="63140"/>
                  <a:pt x="60350" y="69614"/>
                </a:cubicBezTo>
                <a:lnTo>
                  <a:pt x="33896" y="96069"/>
                </a:lnTo>
                <a:cubicBezTo>
                  <a:pt x="27459" y="102505"/>
                  <a:pt x="23812" y="111286"/>
                  <a:pt x="23812" y="120402"/>
                </a:cubicBezTo>
                <a:cubicBezTo>
                  <a:pt x="23812" y="139415"/>
                  <a:pt x="39216" y="154818"/>
                  <a:pt x="58229" y="154818"/>
                </a:cubicBezTo>
                <a:cubicBezTo>
                  <a:pt x="64368" y="154818"/>
                  <a:pt x="70358" y="153181"/>
                  <a:pt x="75605" y="150130"/>
                </a:cubicBezTo>
                <a:cubicBezTo>
                  <a:pt x="81483" y="156083"/>
                  <a:pt x="88329" y="161069"/>
                  <a:pt x="95920" y="164827"/>
                </a:cubicBezTo>
                <a:cubicBezTo>
                  <a:pt x="85427" y="173720"/>
                  <a:pt x="72107" y="178668"/>
                  <a:pt x="58229" y="178668"/>
                </a:cubicBezTo>
                <a:cubicBezTo>
                  <a:pt x="26082" y="178668"/>
                  <a:pt x="0" y="152623"/>
                  <a:pt x="0" y="120439"/>
                </a:cubicBezTo>
                <a:cubicBezTo>
                  <a:pt x="0" y="104998"/>
                  <a:pt x="6139" y="90190"/>
                  <a:pt x="17041" y="79288"/>
                </a:cubicBezTo>
                <a:lnTo>
                  <a:pt x="43495" y="52834"/>
                </a:lnTo>
                <a:cubicBezTo>
                  <a:pt x="54397" y="41932"/>
                  <a:pt x="69205" y="35793"/>
                  <a:pt x="84646" y="35793"/>
                </a:cubicBezTo>
                <a:cubicBezTo>
                  <a:pt x="116867" y="35793"/>
                  <a:pt x="142875" y="62061"/>
                  <a:pt x="142875" y="94171"/>
                </a:cubicBezTo>
                <a:cubicBezTo>
                  <a:pt x="142875" y="94655"/>
                  <a:pt x="142875" y="95138"/>
                  <a:pt x="142875" y="95622"/>
                </a:cubicBezTo>
                <a:cubicBezTo>
                  <a:pt x="142726" y="102208"/>
                  <a:pt x="137257" y="107379"/>
                  <a:pt x="130671" y="107231"/>
                </a:cubicBezTo>
                <a:cubicBezTo>
                  <a:pt x="124085" y="107082"/>
                  <a:pt x="118914" y="101612"/>
                  <a:pt x="119063" y="95027"/>
                </a:cubicBezTo>
                <a:cubicBezTo>
                  <a:pt x="119063" y="94729"/>
                  <a:pt x="119063" y="94469"/>
                  <a:pt x="119063" y="94171"/>
                </a:cubicBezTo>
                <a:cubicBezTo>
                  <a:pt x="119063" y="81632"/>
                  <a:pt x="112365" y="70619"/>
                  <a:pt x="102394" y="64554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971550" y="5281494"/>
            <a:ext cx="10706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การวิเคราะห์ผู้มีส่วนได้ส่วนเสีย = </a:t>
            </a:r>
            <a:r>
              <a:rPr lang="en-US" sz="150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กุญแจสู่ความสำเร็จของนโยบาย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IDENTIFICATION PROCESS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ขั้นตอนการระบุ Stakeholders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95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1000" y="1581150"/>
            <a:ext cx="2162175" cy="4210050"/>
          </a:xfrm>
          <a:custGeom>
            <a:avLst/>
            <a:gdLst/>
            <a:ahLst/>
            <a:cxnLst/>
            <a:rect l="l" t="t" r="r" b="b"/>
            <a:pathLst>
              <a:path w="2162175" h="4210050">
                <a:moveTo>
                  <a:pt x="0" y="0"/>
                </a:moveTo>
                <a:lnTo>
                  <a:pt x="2162175" y="0"/>
                </a:lnTo>
                <a:lnTo>
                  <a:pt x="2162175" y="4210050"/>
                </a:lnTo>
                <a:lnTo>
                  <a:pt x="0" y="421005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81000" y="1581150"/>
            <a:ext cx="2162175" cy="38100"/>
          </a:xfrm>
          <a:custGeom>
            <a:avLst/>
            <a:gdLst/>
            <a:ahLst/>
            <a:cxnLst/>
            <a:rect l="l" t="t" r="r" b="b"/>
            <a:pathLst>
              <a:path w="2162175" h="38100">
                <a:moveTo>
                  <a:pt x="0" y="0"/>
                </a:moveTo>
                <a:lnTo>
                  <a:pt x="2162175" y="0"/>
                </a:lnTo>
                <a:lnTo>
                  <a:pt x="216217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71500" y="17907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42950" y="1962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8813" y="1898"/>
                </a:moveTo>
                <a:cubicBezTo>
                  <a:pt x="92720" y="-633"/>
                  <a:pt x="97780" y="-633"/>
                  <a:pt x="101687" y="1898"/>
                </a:cubicBezTo>
                <a:lnTo>
                  <a:pt x="185031" y="55476"/>
                </a:lnTo>
                <a:cubicBezTo>
                  <a:pt x="189458" y="58341"/>
                  <a:pt x="191505" y="63773"/>
                  <a:pt x="190016" y="68833"/>
                </a:cubicBezTo>
                <a:cubicBezTo>
                  <a:pt x="188528" y="73893"/>
                  <a:pt x="183877" y="77391"/>
                  <a:pt x="178594" y="77391"/>
                </a:cubicBezTo>
                <a:lnTo>
                  <a:pt x="166688" y="77391"/>
                </a:lnTo>
                <a:lnTo>
                  <a:pt x="166688" y="154781"/>
                </a:lnTo>
                <a:lnTo>
                  <a:pt x="185738" y="169069"/>
                </a:lnTo>
                <a:cubicBezTo>
                  <a:pt x="188751" y="171301"/>
                  <a:pt x="190500" y="174836"/>
                  <a:pt x="190500" y="178594"/>
                </a:cubicBezTo>
                <a:cubicBezTo>
                  <a:pt x="190500" y="185179"/>
                  <a:pt x="185179" y="190500"/>
                  <a:pt x="178594" y="190500"/>
                </a:cubicBezTo>
                <a:lnTo>
                  <a:pt x="11906" y="190500"/>
                </a:lnTo>
                <a:cubicBezTo>
                  <a:pt x="5321" y="190500"/>
                  <a:pt x="0" y="185179"/>
                  <a:pt x="0" y="178594"/>
                </a:cubicBezTo>
                <a:cubicBezTo>
                  <a:pt x="0" y="174836"/>
                  <a:pt x="1749" y="171301"/>
                  <a:pt x="4763" y="169069"/>
                </a:cubicBezTo>
                <a:lnTo>
                  <a:pt x="23812" y="154781"/>
                </a:lnTo>
                <a:lnTo>
                  <a:pt x="23812" y="154781"/>
                </a:lnTo>
                <a:lnTo>
                  <a:pt x="23812" y="77391"/>
                </a:lnTo>
                <a:lnTo>
                  <a:pt x="11906" y="77391"/>
                </a:lnTo>
                <a:cubicBezTo>
                  <a:pt x="6623" y="77391"/>
                  <a:pt x="1972" y="73893"/>
                  <a:pt x="484" y="68833"/>
                </a:cubicBezTo>
                <a:cubicBezTo>
                  <a:pt x="-1005" y="63773"/>
                  <a:pt x="1042" y="58303"/>
                  <a:pt x="5469" y="55476"/>
                </a:cubicBezTo>
                <a:lnTo>
                  <a:pt x="88813" y="1898"/>
                </a:lnTo>
                <a:close/>
                <a:moveTo>
                  <a:pt x="125016" y="77391"/>
                </a:moveTo>
                <a:lnTo>
                  <a:pt x="125016" y="154781"/>
                </a:lnTo>
                <a:lnTo>
                  <a:pt x="148828" y="154781"/>
                </a:lnTo>
                <a:lnTo>
                  <a:pt x="148828" y="77391"/>
                </a:lnTo>
                <a:lnTo>
                  <a:pt x="125016" y="77391"/>
                </a:lnTo>
                <a:close/>
                <a:moveTo>
                  <a:pt x="83344" y="154781"/>
                </a:moveTo>
                <a:lnTo>
                  <a:pt x="107156" y="154781"/>
                </a:lnTo>
                <a:lnTo>
                  <a:pt x="107156" y="77391"/>
                </a:lnTo>
                <a:lnTo>
                  <a:pt x="83344" y="77391"/>
                </a:lnTo>
                <a:lnTo>
                  <a:pt x="83344" y="154781"/>
                </a:lnTo>
                <a:close/>
                <a:moveTo>
                  <a:pt x="41672" y="77391"/>
                </a:moveTo>
                <a:lnTo>
                  <a:pt x="41672" y="154781"/>
                </a:lnTo>
                <a:lnTo>
                  <a:pt x="65484" y="154781"/>
                </a:lnTo>
                <a:lnTo>
                  <a:pt x="65484" y="77391"/>
                </a:lnTo>
                <a:lnTo>
                  <a:pt x="41672" y="7739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71500" y="2476500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State Actors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1500" y="30861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หน่วยงานรัฐ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1500" y="37719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รัฐสภา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71500" y="44577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ศาล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71500" y="51435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ท้องถิ่น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697480" y="1581150"/>
            <a:ext cx="2162175" cy="4210050"/>
          </a:xfrm>
          <a:custGeom>
            <a:avLst/>
            <a:gdLst/>
            <a:ahLst/>
            <a:cxnLst/>
            <a:rect l="l" t="t" r="r" b="b"/>
            <a:pathLst>
              <a:path w="2162175" h="4210050">
                <a:moveTo>
                  <a:pt x="0" y="0"/>
                </a:moveTo>
                <a:lnTo>
                  <a:pt x="2162175" y="0"/>
                </a:lnTo>
                <a:lnTo>
                  <a:pt x="2162175" y="4210050"/>
                </a:lnTo>
                <a:lnTo>
                  <a:pt x="0" y="4210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2697480" y="1581150"/>
            <a:ext cx="2162175" cy="38100"/>
          </a:xfrm>
          <a:custGeom>
            <a:avLst/>
            <a:gdLst/>
            <a:ahLst/>
            <a:cxnLst/>
            <a:rect l="l" t="t" r="r" b="b"/>
            <a:pathLst>
              <a:path w="2162175" h="38100">
                <a:moveTo>
                  <a:pt x="0" y="0"/>
                </a:moveTo>
                <a:lnTo>
                  <a:pt x="2162175" y="0"/>
                </a:lnTo>
                <a:lnTo>
                  <a:pt x="216217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2887980" y="17907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3035618" y="19621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2887980" y="2476500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Non-State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2887980" y="30861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ภาคประชาสังคม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887980" y="37719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สื่อมวลชน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2887980" y="44577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สถาบันการศึกษา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2887980" y="51435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กลุ่มผู้เชี่ยวชาญ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013960" y="1581150"/>
            <a:ext cx="2162175" cy="4210050"/>
          </a:xfrm>
          <a:custGeom>
            <a:avLst/>
            <a:gdLst/>
            <a:ahLst/>
            <a:cxnLst/>
            <a:rect l="l" t="t" r="r" b="b"/>
            <a:pathLst>
              <a:path w="2162175" h="4210050">
                <a:moveTo>
                  <a:pt x="0" y="0"/>
                </a:moveTo>
                <a:lnTo>
                  <a:pt x="2162175" y="0"/>
                </a:lnTo>
                <a:lnTo>
                  <a:pt x="2162175" y="4210050"/>
                </a:lnTo>
                <a:lnTo>
                  <a:pt x="0" y="421005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5013960" y="1581150"/>
            <a:ext cx="2162175" cy="38100"/>
          </a:xfrm>
          <a:custGeom>
            <a:avLst/>
            <a:gdLst/>
            <a:ahLst/>
            <a:cxnLst/>
            <a:rect l="l" t="t" r="r" b="b"/>
            <a:pathLst>
              <a:path w="2162175" h="38100">
                <a:moveTo>
                  <a:pt x="0" y="0"/>
                </a:moveTo>
                <a:lnTo>
                  <a:pt x="2162175" y="0"/>
                </a:lnTo>
                <a:lnTo>
                  <a:pt x="216217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5204460" y="17907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5399723" y="19621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23812" y="0"/>
                </a:moveTo>
                <a:cubicBezTo>
                  <a:pt x="10678" y="0"/>
                  <a:pt x="0" y="10678"/>
                  <a:pt x="0" y="23812"/>
                </a:cubicBezTo>
                <a:lnTo>
                  <a:pt x="0" y="166688"/>
                </a:lnTo>
                <a:cubicBezTo>
                  <a:pt x="0" y="179822"/>
                  <a:pt x="10678" y="190500"/>
                  <a:pt x="23812" y="190500"/>
                </a:cubicBezTo>
                <a:lnTo>
                  <a:pt x="119063" y="190500"/>
                </a:lnTo>
                <a:cubicBezTo>
                  <a:pt x="132197" y="190500"/>
                  <a:pt x="142875" y="179822"/>
                  <a:pt x="142875" y="166688"/>
                </a:cubicBezTo>
                <a:lnTo>
                  <a:pt x="142875" y="23812"/>
                </a:lnTo>
                <a:cubicBezTo>
                  <a:pt x="142875" y="10678"/>
                  <a:pt x="132197" y="0"/>
                  <a:pt x="119063" y="0"/>
                </a:cubicBezTo>
                <a:lnTo>
                  <a:pt x="23812" y="0"/>
                </a:lnTo>
                <a:close/>
                <a:moveTo>
                  <a:pt x="65484" y="130969"/>
                </a:moveTo>
                <a:lnTo>
                  <a:pt x="77391" y="130969"/>
                </a:lnTo>
                <a:cubicBezTo>
                  <a:pt x="83976" y="130969"/>
                  <a:pt x="89297" y="136289"/>
                  <a:pt x="89297" y="142875"/>
                </a:cubicBezTo>
                <a:lnTo>
                  <a:pt x="89297" y="172641"/>
                </a:lnTo>
                <a:lnTo>
                  <a:pt x="53578" y="172641"/>
                </a:lnTo>
                <a:lnTo>
                  <a:pt x="53578" y="142875"/>
                </a:lnTo>
                <a:cubicBezTo>
                  <a:pt x="53578" y="136289"/>
                  <a:pt x="58899" y="130969"/>
                  <a:pt x="65484" y="130969"/>
                </a:cubicBezTo>
                <a:close/>
                <a:moveTo>
                  <a:pt x="35719" y="41672"/>
                </a:moveTo>
                <a:cubicBezTo>
                  <a:pt x="35719" y="38398"/>
                  <a:pt x="38398" y="35719"/>
                  <a:pt x="41672" y="35719"/>
                </a:cubicBezTo>
                <a:lnTo>
                  <a:pt x="53578" y="35719"/>
                </a:lnTo>
                <a:cubicBezTo>
                  <a:pt x="56852" y="35719"/>
                  <a:pt x="59531" y="38398"/>
                  <a:pt x="59531" y="41672"/>
                </a:cubicBezTo>
                <a:lnTo>
                  <a:pt x="59531" y="53578"/>
                </a:lnTo>
                <a:cubicBezTo>
                  <a:pt x="59531" y="56852"/>
                  <a:pt x="56852" y="59531"/>
                  <a:pt x="53578" y="59531"/>
                </a:cubicBezTo>
                <a:lnTo>
                  <a:pt x="41672" y="59531"/>
                </a:lnTo>
                <a:cubicBezTo>
                  <a:pt x="38398" y="59531"/>
                  <a:pt x="35719" y="56852"/>
                  <a:pt x="35719" y="53578"/>
                </a:cubicBezTo>
                <a:lnTo>
                  <a:pt x="35719" y="41672"/>
                </a:lnTo>
                <a:close/>
                <a:moveTo>
                  <a:pt x="89297" y="35719"/>
                </a:moveTo>
                <a:lnTo>
                  <a:pt x="101203" y="35719"/>
                </a:lnTo>
                <a:cubicBezTo>
                  <a:pt x="104477" y="35719"/>
                  <a:pt x="107156" y="38398"/>
                  <a:pt x="107156" y="41672"/>
                </a:cubicBezTo>
                <a:lnTo>
                  <a:pt x="107156" y="53578"/>
                </a:lnTo>
                <a:cubicBezTo>
                  <a:pt x="107156" y="56852"/>
                  <a:pt x="104477" y="59531"/>
                  <a:pt x="101203" y="59531"/>
                </a:cubicBezTo>
                <a:lnTo>
                  <a:pt x="89297" y="59531"/>
                </a:lnTo>
                <a:cubicBezTo>
                  <a:pt x="86023" y="59531"/>
                  <a:pt x="83344" y="56852"/>
                  <a:pt x="83344" y="53578"/>
                </a:cubicBezTo>
                <a:lnTo>
                  <a:pt x="83344" y="41672"/>
                </a:lnTo>
                <a:cubicBezTo>
                  <a:pt x="83344" y="38398"/>
                  <a:pt x="86023" y="35719"/>
                  <a:pt x="89297" y="35719"/>
                </a:cubicBezTo>
                <a:close/>
                <a:moveTo>
                  <a:pt x="35719" y="89297"/>
                </a:moveTo>
                <a:cubicBezTo>
                  <a:pt x="35719" y="86023"/>
                  <a:pt x="38398" y="83344"/>
                  <a:pt x="41672" y="83344"/>
                </a:cubicBezTo>
                <a:lnTo>
                  <a:pt x="53578" y="83344"/>
                </a:lnTo>
                <a:cubicBezTo>
                  <a:pt x="56852" y="83344"/>
                  <a:pt x="59531" y="86023"/>
                  <a:pt x="59531" y="89297"/>
                </a:cubicBezTo>
                <a:lnTo>
                  <a:pt x="59531" y="101203"/>
                </a:lnTo>
                <a:cubicBezTo>
                  <a:pt x="59531" y="104477"/>
                  <a:pt x="56852" y="107156"/>
                  <a:pt x="53578" y="107156"/>
                </a:cubicBezTo>
                <a:lnTo>
                  <a:pt x="41672" y="107156"/>
                </a:lnTo>
                <a:cubicBezTo>
                  <a:pt x="38398" y="107156"/>
                  <a:pt x="35719" y="104477"/>
                  <a:pt x="35719" y="101203"/>
                </a:cubicBezTo>
                <a:lnTo>
                  <a:pt x="35719" y="89297"/>
                </a:lnTo>
                <a:close/>
                <a:moveTo>
                  <a:pt x="89297" y="83344"/>
                </a:moveTo>
                <a:lnTo>
                  <a:pt x="101203" y="83344"/>
                </a:lnTo>
                <a:cubicBezTo>
                  <a:pt x="104477" y="83344"/>
                  <a:pt x="107156" y="86023"/>
                  <a:pt x="107156" y="89297"/>
                </a:cubicBezTo>
                <a:lnTo>
                  <a:pt x="107156" y="101203"/>
                </a:lnTo>
                <a:cubicBezTo>
                  <a:pt x="107156" y="104477"/>
                  <a:pt x="104477" y="107156"/>
                  <a:pt x="101203" y="107156"/>
                </a:cubicBezTo>
                <a:lnTo>
                  <a:pt x="89297" y="107156"/>
                </a:lnTo>
                <a:cubicBezTo>
                  <a:pt x="86023" y="107156"/>
                  <a:pt x="83344" y="104477"/>
                  <a:pt x="83344" y="101203"/>
                </a:cubicBezTo>
                <a:lnTo>
                  <a:pt x="83344" y="89297"/>
                </a:lnTo>
                <a:cubicBezTo>
                  <a:pt x="83344" y="86023"/>
                  <a:pt x="86023" y="83344"/>
                  <a:pt x="89297" y="8334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5204460" y="2476500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Private Sector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204460" y="30861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ภาคธุรกิจ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204460" y="37719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สมาคมการค้า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204460" y="44577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หอการค้า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204460" y="51435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ผู้ประกอบการ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330440" y="1581150"/>
            <a:ext cx="2162175" cy="4210050"/>
          </a:xfrm>
          <a:custGeom>
            <a:avLst/>
            <a:gdLst/>
            <a:ahLst/>
            <a:cxnLst/>
            <a:rect l="l" t="t" r="r" b="b"/>
            <a:pathLst>
              <a:path w="2162175" h="4210050">
                <a:moveTo>
                  <a:pt x="0" y="0"/>
                </a:moveTo>
                <a:lnTo>
                  <a:pt x="2162175" y="0"/>
                </a:lnTo>
                <a:lnTo>
                  <a:pt x="2162175" y="4210050"/>
                </a:lnTo>
                <a:lnTo>
                  <a:pt x="0" y="4210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7330440" y="1581150"/>
            <a:ext cx="2162175" cy="38100"/>
          </a:xfrm>
          <a:custGeom>
            <a:avLst/>
            <a:gdLst/>
            <a:ahLst/>
            <a:cxnLst/>
            <a:rect l="l" t="t" r="r" b="b"/>
            <a:pathLst>
              <a:path w="2162175" h="38100">
                <a:moveTo>
                  <a:pt x="0" y="0"/>
                </a:moveTo>
                <a:lnTo>
                  <a:pt x="2162175" y="0"/>
                </a:lnTo>
                <a:lnTo>
                  <a:pt x="216217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7520940" y="17907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7692390" y="1962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9669" y="32407"/>
                </a:moveTo>
                <a:lnTo>
                  <a:pt x="95250" y="40109"/>
                </a:lnTo>
                <a:lnTo>
                  <a:pt x="100831" y="32407"/>
                </a:lnTo>
                <a:cubicBezTo>
                  <a:pt x="110133" y="19534"/>
                  <a:pt x="125090" y="11906"/>
                  <a:pt x="140977" y="11906"/>
                </a:cubicBezTo>
                <a:cubicBezTo>
                  <a:pt x="168325" y="11906"/>
                  <a:pt x="190500" y="34082"/>
                  <a:pt x="190500" y="61429"/>
                </a:cubicBezTo>
                <a:lnTo>
                  <a:pt x="190500" y="62396"/>
                </a:lnTo>
                <a:cubicBezTo>
                  <a:pt x="190500" y="104142"/>
                  <a:pt x="138447" y="152623"/>
                  <a:pt x="111286" y="173348"/>
                </a:cubicBezTo>
                <a:cubicBezTo>
                  <a:pt x="106673" y="176845"/>
                  <a:pt x="101017" y="178594"/>
                  <a:pt x="95250" y="178594"/>
                </a:cubicBezTo>
                <a:cubicBezTo>
                  <a:pt x="89483" y="178594"/>
                  <a:pt x="83790" y="176882"/>
                  <a:pt x="79214" y="173348"/>
                </a:cubicBezTo>
                <a:cubicBezTo>
                  <a:pt x="52053" y="152623"/>
                  <a:pt x="0" y="104142"/>
                  <a:pt x="0" y="62396"/>
                </a:cubicBezTo>
                <a:lnTo>
                  <a:pt x="0" y="61429"/>
                </a:lnTo>
                <a:cubicBezTo>
                  <a:pt x="0" y="34082"/>
                  <a:pt x="22175" y="11906"/>
                  <a:pt x="49523" y="11906"/>
                </a:cubicBezTo>
                <a:cubicBezTo>
                  <a:pt x="65410" y="11906"/>
                  <a:pt x="80367" y="19534"/>
                  <a:pt x="89669" y="3240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7520940" y="2476500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Civil Society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520940" y="30861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NGO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520940" y="37719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ชุมชน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520940" y="44577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กลุ่มผู้บริโภค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520940" y="51435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กลุ่มเปราะบาง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9646920" y="1581150"/>
            <a:ext cx="2162175" cy="4210050"/>
          </a:xfrm>
          <a:custGeom>
            <a:avLst/>
            <a:gdLst/>
            <a:ahLst/>
            <a:cxnLst/>
            <a:rect l="l" t="t" r="r" b="b"/>
            <a:pathLst>
              <a:path w="2162175" h="4210050">
                <a:moveTo>
                  <a:pt x="0" y="0"/>
                </a:moveTo>
                <a:lnTo>
                  <a:pt x="2162175" y="0"/>
                </a:lnTo>
                <a:lnTo>
                  <a:pt x="2162175" y="4210050"/>
                </a:lnTo>
                <a:lnTo>
                  <a:pt x="0" y="421005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9646920" y="1581150"/>
            <a:ext cx="2162175" cy="38100"/>
          </a:xfrm>
          <a:custGeom>
            <a:avLst/>
            <a:gdLst/>
            <a:ahLst/>
            <a:cxnLst/>
            <a:rect l="l" t="t" r="r" b="b"/>
            <a:pathLst>
              <a:path w="2162175" h="38100">
                <a:moveTo>
                  <a:pt x="0" y="0"/>
                </a:moveTo>
                <a:lnTo>
                  <a:pt x="2162175" y="0"/>
                </a:lnTo>
                <a:lnTo>
                  <a:pt x="216217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9837420" y="17907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10008870" y="1962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0932" y="104180"/>
                </a:moveTo>
                <a:lnTo>
                  <a:pt x="59903" y="104180"/>
                </a:lnTo>
                <a:cubicBezTo>
                  <a:pt x="60982" y="128178"/>
                  <a:pt x="66303" y="150279"/>
                  <a:pt x="73856" y="166464"/>
                </a:cubicBezTo>
                <a:cubicBezTo>
                  <a:pt x="78098" y="175580"/>
                  <a:pt x="82674" y="182017"/>
                  <a:pt x="86916" y="185961"/>
                </a:cubicBezTo>
                <a:cubicBezTo>
                  <a:pt x="91083" y="189867"/>
                  <a:pt x="93948" y="190500"/>
                  <a:pt x="95436" y="190500"/>
                </a:cubicBezTo>
                <a:cubicBezTo>
                  <a:pt x="96924" y="190500"/>
                  <a:pt x="99789" y="189867"/>
                  <a:pt x="103956" y="185961"/>
                </a:cubicBezTo>
                <a:cubicBezTo>
                  <a:pt x="108198" y="182017"/>
                  <a:pt x="112775" y="175543"/>
                  <a:pt x="117016" y="166464"/>
                </a:cubicBezTo>
                <a:cubicBezTo>
                  <a:pt x="124569" y="150279"/>
                  <a:pt x="129890" y="128178"/>
                  <a:pt x="130969" y="104180"/>
                </a:cubicBezTo>
                <a:close/>
                <a:moveTo>
                  <a:pt x="59866" y="86320"/>
                </a:moveTo>
                <a:lnTo>
                  <a:pt x="130894" y="86320"/>
                </a:lnTo>
                <a:cubicBezTo>
                  <a:pt x="129853" y="62322"/>
                  <a:pt x="124532" y="40221"/>
                  <a:pt x="116979" y="24036"/>
                </a:cubicBezTo>
                <a:cubicBezTo>
                  <a:pt x="112737" y="14957"/>
                  <a:pt x="108161" y="8483"/>
                  <a:pt x="103919" y="4539"/>
                </a:cubicBezTo>
                <a:cubicBezTo>
                  <a:pt x="99752" y="633"/>
                  <a:pt x="96887" y="0"/>
                  <a:pt x="95399" y="0"/>
                </a:cubicBezTo>
                <a:cubicBezTo>
                  <a:pt x="93911" y="0"/>
                  <a:pt x="91046" y="633"/>
                  <a:pt x="86878" y="4539"/>
                </a:cubicBezTo>
                <a:cubicBezTo>
                  <a:pt x="82637" y="8483"/>
                  <a:pt x="78060" y="14957"/>
                  <a:pt x="73819" y="24036"/>
                </a:cubicBezTo>
                <a:cubicBezTo>
                  <a:pt x="66266" y="40221"/>
                  <a:pt x="60945" y="62322"/>
                  <a:pt x="59866" y="86320"/>
                </a:cubicBezTo>
                <a:close/>
                <a:moveTo>
                  <a:pt x="42007" y="86320"/>
                </a:moveTo>
                <a:cubicBezTo>
                  <a:pt x="43309" y="54471"/>
                  <a:pt x="51532" y="24892"/>
                  <a:pt x="63550" y="5469"/>
                </a:cubicBezTo>
                <a:cubicBezTo>
                  <a:pt x="29282" y="17599"/>
                  <a:pt x="4056" y="48816"/>
                  <a:pt x="558" y="86320"/>
                </a:cubicBezTo>
                <a:lnTo>
                  <a:pt x="42007" y="86320"/>
                </a:lnTo>
                <a:close/>
                <a:moveTo>
                  <a:pt x="558" y="104180"/>
                </a:moveTo>
                <a:cubicBezTo>
                  <a:pt x="4056" y="141684"/>
                  <a:pt x="29282" y="172901"/>
                  <a:pt x="63550" y="185031"/>
                </a:cubicBezTo>
                <a:cubicBezTo>
                  <a:pt x="51532" y="165608"/>
                  <a:pt x="43309" y="136029"/>
                  <a:pt x="42007" y="104180"/>
                </a:cubicBezTo>
                <a:lnTo>
                  <a:pt x="558" y="104180"/>
                </a:lnTo>
                <a:close/>
                <a:moveTo>
                  <a:pt x="148791" y="104180"/>
                </a:moveTo>
                <a:cubicBezTo>
                  <a:pt x="147489" y="136029"/>
                  <a:pt x="139266" y="165608"/>
                  <a:pt x="127248" y="185031"/>
                </a:cubicBezTo>
                <a:cubicBezTo>
                  <a:pt x="161516" y="172864"/>
                  <a:pt x="186742" y="141684"/>
                  <a:pt x="190240" y="104180"/>
                </a:cubicBezTo>
                <a:lnTo>
                  <a:pt x="148791" y="104180"/>
                </a:lnTo>
                <a:close/>
                <a:moveTo>
                  <a:pt x="190240" y="86320"/>
                </a:moveTo>
                <a:cubicBezTo>
                  <a:pt x="186742" y="48816"/>
                  <a:pt x="161516" y="17599"/>
                  <a:pt x="127248" y="5469"/>
                </a:cubicBezTo>
                <a:cubicBezTo>
                  <a:pt x="139266" y="24892"/>
                  <a:pt x="147489" y="54471"/>
                  <a:pt x="148791" y="86320"/>
                </a:cubicBezTo>
                <a:lnTo>
                  <a:pt x="190240" y="8632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9837420" y="2476500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International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837420" y="30861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องค์กรระหว่างประเทศ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837420" y="37719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ทูตานุทูต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837420" y="44577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หน่วยงาน UN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837420" y="51435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องค์กรพัฒนา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00050" y="5943600"/>
            <a:ext cx="11410950" cy="533400"/>
          </a:xfrm>
          <a:custGeom>
            <a:avLst/>
            <a:gdLst/>
            <a:ahLst/>
            <a:cxnLst/>
            <a:rect l="l" t="t" r="r" b="b"/>
            <a:pathLst>
              <a:path w="11410950" h="533400">
                <a:moveTo>
                  <a:pt x="0" y="0"/>
                </a:moveTo>
                <a:lnTo>
                  <a:pt x="11410950" y="0"/>
                </a:lnTo>
                <a:lnTo>
                  <a:pt x="1141095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Shape 49"/>
          <p:cNvSpPr/>
          <p:nvPr/>
        </p:nvSpPr>
        <p:spPr>
          <a:xfrm>
            <a:off x="400050" y="594360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609600" y="614172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819150" y="6096000"/>
            <a:ext cx="1091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หลักการสำคัญ:</a:t>
            </a:r>
            <a:r>
              <a:rPr lang="en-US" sz="12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อย่าจำกัดขอบเขตแค่หน่วยงานรัฐ ต้องมองหาผู้มีส่วนได้ส่วนเสียในทุกภาคส่วน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SYSTEMATIC LISTING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Stakeholder Inventory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95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400050" y="1943100"/>
            <a:ext cx="3667125" cy="1562100"/>
          </a:xfrm>
          <a:custGeom>
            <a:avLst/>
            <a:gdLst/>
            <a:ahLst/>
            <a:cxnLst/>
            <a:rect l="l" t="t" r="r" b="b"/>
            <a:pathLst>
              <a:path w="3667125" h="1562100">
                <a:moveTo>
                  <a:pt x="0" y="0"/>
                </a:moveTo>
                <a:lnTo>
                  <a:pt x="3667125" y="0"/>
                </a:lnTo>
                <a:lnTo>
                  <a:pt x="3667125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00050" y="1943100"/>
            <a:ext cx="38100" cy="1562100"/>
          </a:xfrm>
          <a:custGeom>
            <a:avLst/>
            <a:gdLst/>
            <a:ahLst/>
            <a:cxnLst/>
            <a:rect l="l" t="t" r="r" b="b"/>
            <a:pathLst>
              <a:path w="38100" h="1562100">
                <a:moveTo>
                  <a:pt x="0" y="0"/>
                </a:moveTo>
                <a:lnTo>
                  <a:pt x="38100" y="0"/>
                </a:lnTo>
                <a:lnTo>
                  <a:pt x="381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47700" y="2171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82241" y="231457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56793" y="51368"/>
                </a:moveTo>
                <a:lnTo>
                  <a:pt x="50531" y="45106"/>
                </a:lnTo>
                <a:cubicBezTo>
                  <a:pt x="46345" y="40920"/>
                  <a:pt x="46345" y="34123"/>
                  <a:pt x="50531" y="29937"/>
                </a:cubicBezTo>
                <a:lnTo>
                  <a:pt x="88940" y="-8506"/>
                </a:lnTo>
                <a:cubicBezTo>
                  <a:pt x="93125" y="-12691"/>
                  <a:pt x="99923" y="-12691"/>
                  <a:pt x="104109" y="-8506"/>
                </a:cubicBezTo>
                <a:lnTo>
                  <a:pt x="110371" y="-2210"/>
                </a:lnTo>
                <a:cubicBezTo>
                  <a:pt x="114557" y="1976"/>
                  <a:pt x="114557" y="8773"/>
                  <a:pt x="110371" y="12959"/>
                </a:cubicBezTo>
                <a:lnTo>
                  <a:pt x="71962" y="51368"/>
                </a:lnTo>
                <a:cubicBezTo>
                  <a:pt x="67776" y="55554"/>
                  <a:pt x="60979" y="55554"/>
                  <a:pt x="56793" y="51368"/>
                </a:cubicBezTo>
                <a:close/>
                <a:moveTo>
                  <a:pt x="92422" y="70891"/>
                </a:moveTo>
                <a:lnTo>
                  <a:pt x="81908" y="60376"/>
                </a:lnTo>
                <a:lnTo>
                  <a:pt x="119412" y="22871"/>
                </a:lnTo>
                <a:lnTo>
                  <a:pt x="159395" y="62854"/>
                </a:lnTo>
                <a:lnTo>
                  <a:pt x="121890" y="100359"/>
                </a:lnTo>
                <a:lnTo>
                  <a:pt x="111376" y="89844"/>
                </a:lnTo>
                <a:lnTo>
                  <a:pt x="33687" y="167532"/>
                </a:lnTo>
                <a:cubicBezTo>
                  <a:pt x="28463" y="172756"/>
                  <a:pt x="19991" y="172756"/>
                  <a:pt x="14734" y="167532"/>
                </a:cubicBezTo>
                <a:cubicBezTo>
                  <a:pt x="9477" y="162308"/>
                  <a:pt x="9510" y="153836"/>
                  <a:pt x="14734" y="148579"/>
                </a:cubicBezTo>
                <a:lnTo>
                  <a:pt x="92422" y="70891"/>
                </a:lnTo>
                <a:close/>
                <a:moveTo>
                  <a:pt x="130898" y="125440"/>
                </a:moveTo>
                <a:cubicBezTo>
                  <a:pt x="126712" y="121254"/>
                  <a:pt x="126712" y="114456"/>
                  <a:pt x="130898" y="110270"/>
                </a:cubicBezTo>
                <a:lnTo>
                  <a:pt x="169307" y="71862"/>
                </a:lnTo>
                <a:cubicBezTo>
                  <a:pt x="173493" y="67676"/>
                  <a:pt x="180290" y="67676"/>
                  <a:pt x="184476" y="71862"/>
                </a:cubicBezTo>
                <a:lnTo>
                  <a:pt x="190738" y="78124"/>
                </a:lnTo>
                <a:cubicBezTo>
                  <a:pt x="194924" y="82309"/>
                  <a:pt x="194924" y="89107"/>
                  <a:pt x="190738" y="93293"/>
                </a:cubicBezTo>
                <a:lnTo>
                  <a:pt x="152329" y="131735"/>
                </a:lnTo>
                <a:cubicBezTo>
                  <a:pt x="148144" y="135921"/>
                  <a:pt x="141346" y="135921"/>
                  <a:pt x="137160" y="131735"/>
                </a:cubicBezTo>
                <a:lnTo>
                  <a:pt x="130898" y="125473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219200" y="2266950"/>
            <a:ext cx="1562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ผู้กำหนดนโยบาย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47700" y="2781300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รัฐมนตรี ข้าราชการระดับสูง สภานิติบัญญัติ ผู้มีอำนาจตัดสินใจขั้นสุดท้าย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73510" y="1943100"/>
            <a:ext cx="3667125" cy="1562100"/>
          </a:xfrm>
          <a:custGeom>
            <a:avLst/>
            <a:gdLst/>
            <a:ahLst/>
            <a:cxnLst/>
            <a:rect l="l" t="t" r="r" b="b"/>
            <a:pathLst>
              <a:path w="3667125" h="1562100">
                <a:moveTo>
                  <a:pt x="0" y="0"/>
                </a:moveTo>
                <a:lnTo>
                  <a:pt x="3667125" y="0"/>
                </a:lnTo>
                <a:lnTo>
                  <a:pt x="3667125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4273510" y="1943100"/>
            <a:ext cx="38100" cy="1562100"/>
          </a:xfrm>
          <a:custGeom>
            <a:avLst/>
            <a:gdLst/>
            <a:ahLst/>
            <a:cxnLst/>
            <a:rect l="l" t="t" r="r" b="b"/>
            <a:pathLst>
              <a:path w="38100" h="1562100">
                <a:moveTo>
                  <a:pt x="0" y="0"/>
                </a:moveTo>
                <a:lnTo>
                  <a:pt x="38100" y="0"/>
                </a:lnTo>
                <a:lnTo>
                  <a:pt x="381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4521160" y="2171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4655701" y="231457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42863" y="21431"/>
                </a:moveTo>
                <a:cubicBezTo>
                  <a:pt x="42863" y="9611"/>
                  <a:pt x="52473" y="0"/>
                  <a:pt x="64294" y="0"/>
                </a:cubicBezTo>
                <a:lnTo>
                  <a:pt x="128588" y="0"/>
                </a:lnTo>
                <a:cubicBezTo>
                  <a:pt x="140408" y="0"/>
                  <a:pt x="150019" y="9611"/>
                  <a:pt x="150019" y="21431"/>
                </a:cubicBezTo>
                <a:lnTo>
                  <a:pt x="150019" y="42863"/>
                </a:lnTo>
                <a:lnTo>
                  <a:pt x="171450" y="42863"/>
                </a:lnTo>
                <a:cubicBezTo>
                  <a:pt x="183271" y="42863"/>
                  <a:pt x="192881" y="52473"/>
                  <a:pt x="192881" y="64294"/>
                </a:cubicBezTo>
                <a:lnTo>
                  <a:pt x="192881" y="150019"/>
                </a:lnTo>
                <a:cubicBezTo>
                  <a:pt x="192881" y="161839"/>
                  <a:pt x="183271" y="171450"/>
                  <a:pt x="171450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64294"/>
                </a:lnTo>
                <a:cubicBezTo>
                  <a:pt x="0" y="52473"/>
                  <a:pt x="9611" y="42863"/>
                  <a:pt x="21431" y="42863"/>
                </a:cubicBezTo>
                <a:lnTo>
                  <a:pt x="42863" y="42863"/>
                </a:lnTo>
                <a:lnTo>
                  <a:pt x="42863" y="21431"/>
                </a:lnTo>
                <a:close/>
                <a:moveTo>
                  <a:pt x="91083" y="117872"/>
                </a:moveTo>
                <a:cubicBezTo>
                  <a:pt x="85156" y="117872"/>
                  <a:pt x="80367" y="122660"/>
                  <a:pt x="80367" y="128588"/>
                </a:cubicBezTo>
                <a:lnTo>
                  <a:pt x="80367" y="155377"/>
                </a:lnTo>
                <a:lnTo>
                  <a:pt x="112514" y="155377"/>
                </a:lnTo>
                <a:lnTo>
                  <a:pt x="112514" y="128588"/>
                </a:lnTo>
                <a:cubicBezTo>
                  <a:pt x="112514" y="122660"/>
                  <a:pt x="107726" y="117872"/>
                  <a:pt x="101798" y="117872"/>
                </a:cubicBezTo>
                <a:lnTo>
                  <a:pt x="91083" y="117872"/>
                </a:lnTo>
                <a:close/>
                <a:moveTo>
                  <a:pt x="42863" y="123230"/>
                </a:moveTo>
                <a:lnTo>
                  <a:pt x="42863" y="112514"/>
                </a:lnTo>
                <a:cubicBezTo>
                  <a:pt x="42863" y="109567"/>
                  <a:pt x="40451" y="107156"/>
                  <a:pt x="37505" y="107156"/>
                </a:cubicBezTo>
                <a:lnTo>
                  <a:pt x="26789" y="107156"/>
                </a:lnTo>
                <a:cubicBezTo>
                  <a:pt x="23842" y="107156"/>
                  <a:pt x="21431" y="109567"/>
                  <a:pt x="21431" y="112514"/>
                </a:cubicBezTo>
                <a:lnTo>
                  <a:pt x="21431" y="123230"/>
                </a:lnTo>
                <a:cubicBezTo>
                  <a:pt x="21431" y="126176"/>
                  <a:pt x="23842" y="128588"/>
                  <a:pt x="26789" y="128588"/>
                </a:cubicBezTo>
                <a:lnTo>
                  <a:pt x="37505" y="128588"/>
                </a:lnTo>
                <a:cubicBezTo>
                  <a:pt x="40451" y="128588"/>
                  <a:pt x="42863" y="126176"/>
                  <a:pt x="42863" y="123230"/>
                </a:cubicBezTo>
                <a:close/>
                <a:moveTo>
                  <a:pt x="37505" y="85725"/>
                </a:moveTo>
                <a:cubicBezTo>
                  <a:pt x="40451" y="85725"/>
                  <a:pt x="42863" y="83314"/>
                  <a:pt x="42863" y="80367"/>
                </a:cubicBezTo>
                <a:lnTo>
                  <a:pt x="42863" y="69652"/>
                </a:lnTo>
                <a:cubicBezTo>
                  <a:pt x="42863" y="66705"/>
                  <a:pt x="40451" y="64294"/>
                  <a:pt x="37505" y="64294"/>
                </a:cubicBezTo>
                <a:lnTo>
                  <a:pt x="26789" y="64294"/>
                </a:lnTo>
                <a:cubicBezTo>
                  <a:pt x="23842" y="64294"/>
                  <a:pt x="21431" y="66705"/>
                  <a:pt x="21431" y="69652"/>
                </a:cubicBezTo>
                <a:lnTo>
                  <a:pt x="21431" y="80367"/>
                </a:lnTo>
                <a:cubicBezTo>
                  <a:pt x="21431" y="83314"/>
                  <a:pt x="23842" y="85725"/>
                  <a:pt x="26789" y="85725"/>
                </a:cubicBezTo>
                <a:lnTo>
                  <a:pt x="37505" y="85725"/>
                </a:lnTo>
                <a:close/>
                <a:moveTo>
                  <a:pt x="171450" y="123230"/>
                </a:moveTo>
                <a:lnTo>
                  <a:pt x="171450" y="112514"/>
                </a:lnTo>
                <a:cubicBezTo>
                  <a:pt x="171450" y="109567"/>
                  <a:pt x="169039" y="107156"/>
                  <a:pt x="166092" y="107156"/>
                </a:cubicBezTo>
                <a:lnTo>
                  <a:pt x="155377" y="107156"/>
                </a:lnTo>
                <a:cubicBezTo>
                  <a:pt x="152430" y="107156"/>
                  <a:pt x="150019" y="109567"/>
                  <a:pt x="150019" y="112514"/>
                </a:cubicBezTo>
                <a:lnTo>
                  <a:pt x="150019" y="123230"/>
                </a:lnTo>
                <a:cubicBezTo>
                  <a:pt x="150019" y="126176"/>
                  <a:pt x="152430" y="128588"/>
                  <a:pt x="155377" y="128588"/>
                </a:cubicBezTo>
                <a:lnTo>
                  <a:pt x="166092" y="128588"/>
                </a:lnTo>
                <a:cubicBezTo>
                  <a:pt x="169039" y="128588"/>
                  <a:pt x="171450" y="126176"/>
                  <a:pt x="171450" y="123230"/>
                </a:cubicBezTo>
                <a:close/>
                <a:moveTo>
                  <a:pt x="166092" y="85725"/>
                </a:moveTo>
                <a:cubicBezTo>
                  <a:pt x="169039" y="85725"/>
                  <a:pt x="171450" y="83314"/>
                  <a:pt x="171450" y="80367"/>
                </a:cubicBezTo>
                <a:lnTo>
                  <a:pt x="171450" y="69652"/>
                </a:lnTo>
                <a:cubicBezTo>
                  <a:pt x="171450" y="66705"/>
                  <a:pt x="169039" y="64294"/>
                  <a:pt x="166092" y="64294"/>
                </a:cubicBezTo>
                <a:lnTo>
                  <a:pt x="155377" y="64294"/>
                </a:lnTo>
                <a:cubicBezTo>
                  <a:pt x="152430" y="64294"/>
                  <a:pt x="150019" y="66705"/>
                  <a:pt x="150019" y="69652"/>
                </a:cubicBezTo>
                <a:lnTo>
                  <a:pt x="150019" y="80367"/>
                </a:lnTo>
                <a:cubicBezTo>
                  <a:pt x="150019" y="83314"/>
                  <a:pt x="152430" y="85725"/>
                  <a:pt x="155377" y="85725"/>
                </a:cubicBezTo>
                <a:lnTo>
                  <a:pt x="166092" y="85725"/>
                </a:lnTo>
                <a:close/>
                <a:moveTo>
                  <a:pt x="88404" y="34826"/>
                </a:moveTo>
                <a:lnTo>
                  <a:pt x="88404" y="45541"/>
                </a:lnTo>
                <a:lnTo>
                  <a:pt x="77688" y="45541"/>
                </a:lnTo>
                <a:cubicBezTo>
                  <a:pt x="74741" y="45541"/>
                  <a:pt x="72330" y="47952"/>
                  <a:pt x="72330" y="50899"/>
                </a:cubicBezTo>
                <a:lnTo>
                  <a:pt x="72330" y="56257"/>
                </a:lnTo>
                <a:cubicBezTo>
                  <a:pt x="72330" y="59204"/>
                  <a:pt x="74741" y="61615"/>
                  <a:pt x="77688" y="61615"/>
                </a:cubicBezTo>
                <a:lnTo>
                  <a:pt x="88404" y="61615"/>
                </a:lnTo>
                <a:lnTo>
                  <a:pt x="88404" y="72330"/>
                </a:lnTo>
                <a:cubicBezTo>
                  <a:pt x="88404" y="75277"/>
                  <a:pt x="90815" y="77688"/>
                  <a:pt x="93762" y="77688"/>
                </a:cubicBezTo>
                <a:lnTo>
                  <a:pt x="99120" y="77688"/>
                </a:lnTo>
                <a:cubicBezTo>
                  <a:pt x="102066" y="77688"/>
                  <a:pt x="104477" y="75277"/>
                  <a:pt x="104477" y="72330"/>
                </a:cubicBezTo>
                <a:lnTo>
                  <a:pt x="104477" y="61615"/>
                </a:lnTo>
                <a:lnTo>
                  <a:pt x="115193" y="61615"/>
                </a:lnTo>
                <a:cubicBezTo>
                  <a:pt x="118140" y="61615"/>
                  <a:pt x="120551" y="59204"/>
                  <a:pt x="120551" y="56257"/>
                </a:cubicBezTo>
                <a:lnTo>
                  <a:pt x="120551" y="50899"/>
                </a:lnTo>
                <a:cubicBezTo>
                  <a:pt x="120551" y="47952"/>
                  <a:pt x="118140" y="45541"/>
                  <a:pt x="115193" y="45541"/>
                </a:cubicBezTo>
                <a:lnTo>
                  <a:pt x="104477" y="45541"/>
                </a:lnTo>
                <a:lnTo>
                  <a:pt x="104477" y="34826"/>
                </a:lnTo>
                <a:cubicBezTo>
                  <a:pt x="104477" y="31879"/>
                  <a:pt x="102066" y="29468"/>
                  <a:pt x="99120" y="29468"/>
                </a:cubicBezTo>
                <a:lnTo>
                  <a:pt x="93762" y="29468"/>
                </a:lnTo>
                <a:cubicBezTo>
                  <a:pt x="90815" y="29468"/>
                  <a:pt x="88404" y="31879"/>
                  <a:pt x="88404" y="3482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5092661" y="2266950"/>
            <a:ext cx="101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ผู้ให้บริการ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521160" y="2781300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หน่วยงานที่ปฏิบัติงาน ผู้ให้บริการสาธารณสุข ผู้ดำเนินการตามนโยบาย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146971" y="1943100"/>
            <a:ext cx="3667125" cy="1562100"/>
          </a:xfrm>
          <a:custGeom>
            <a:avLst/>
            <a:gdLst/>
            <a:ahLst/>
            <a:cxnLst/>
            <a:rect l="l" t="t" r="r" b="b"/>
            <a:pathLst>
              <a:path w="3667125" h="1562100">
                <a:moveTo>
                  <a:pt x="0" y="0"/>
                </a:moveTo>
                <a:lnTo>
                  <a:pt x="3667125" y="0"/>
                </a:lnTo>
                <a:lnTo>
                  <a:pt x="3667125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8146971" y="1943100"/>
            <a:ext cx="38100" cy="1562100"/>
          </a:xfrm>
          <a:custGeom>
            <a:avLst/>
            <a:gdLst/>
            <a:ahLst/>
            <a:cxnLst/>
            <a:rect l="l" t="t" r="r" b="b"/>
            <a:pathLst>
              <a:path w="38100" h="1562100">
                <a:moveTo>
                  <a:pt x="0" y="0"/>
                </a:moveTo>
                <a:lnTo>
                  <a:pt x="38100" y="0"/>
                </a:lnTo>
                <a:lnTo>
                  <a:pt x="381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8394621" y="2171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8550593" y="231457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81271" y="26789"/>
                </a:moveTo>
                <a:lnTo>
                  <a:pt x="111844" y="26789"/>
                </a:lnTo>
                <a:cubicBezTo>
                  <a:pt x="108261" y="18551"/>
                  <a:pt x="101966" y="11754"/>
                  <a:pt x="94130" y="7501"/>
                </a:cubicBezTo>
                <a:lnTo>
                  <a:pt x="81271" y="26789"/>
                </a:lnTo>
                <a:close/>
                <a:moveTo>
                  <a:pt x="80970" y="3114"/>
                </a:moveTo>
                <a:cubicBezTo>
                  <a:pt x="79028" y="2813"/>
                  <a:pt x="77019" y="2679"/>
                  <a:pt x="75009" y="2679"/>
                </a:cubicBezTo>
                <a:cubicBezTo>
                  <a:pt x="58534" y="2679"/>
                  <a:pt x="44369" y="12591"/>
                  <a:pt x="38174" y="26789"/>
                </a:cubicBezTo>
                <a:lnTo>
                  <a:pt x="65164" y="26789"/>
                </a:lnTo>
                <a:lnTo>
                  <a:pt x="80936" y="3114"/>
                </a:lnTo>
                <a:close/>
                <a:moveTo>
                  <a:pt x="75009" y="83046"/>
                </a:moveTo>
                <a:cubicBezTo>
                  <a:pt x="97211" y="83046"/>
                  <a:pt x="115193" y="65064"/>
                  <a:pt x="115193" y="42863"/>
                </a:cubicBezTo>
                <a:lnTo>
                  <a:pt x="34826" y="42863"/>
                </a:lnTo>
                <a:cubicBezTo>
                  <a:pt x="34826" y="65064"/>
                  <a:pt x="52808" y="83046"/>
                  <a:pt x="75009" y="83046"/>
                </a:cubicBezTo>
                <a:close/>
                <a:moveTo>
                  <a:pt x="33051" y="114456"/>
                </a:moveTo>
                <a:cubicBezTo>
                  <a:pt x="16509" y="123966"/>
                  <a:pt x="5358" y="141815"/>
                  <a:pt x="5358" y="162275"/>
                </a:cubicBezTo>
                <a:cubicBezTo>
                  <a:pt x="5358" y="167331"/>
                  <a:pt x="9477" y="171450"/>
                  <a:pt x="14533" y="171450"/>
                </a:cubicBezTo>
                <a:lnTo>
                  <a:pt x="65097" y="171450"/>
                </a:lnTo>
                <a:lnTo>
                  <a:pt x="33018" y="114456"/>
                </a:lnTo>
                <a:close/>
                <a:moveTo>
                  <a:pt x="48153" y="108529"/>
                </a:moveTo>
                <a:lnTo>
                  <a:pt x="62452" y="133945"/>
                </a:lnTo>
                <a:lnTo>
                  <a:pt x="91083" y="133945"/>
                </a:lnTo>
                <a:cubicBezTo>
                  <a:pt x="105884" y="133945"/>
                  <a:pt x="117872" y="145933"/>
                  <a:pt x="117872" y="160734"/>
                </a:cubicBezTo>
                <a:cubicBezTo>
                  <a:pt x="117872" y="164552"/>
                  <a:pt x="117068" y="168168"/>
                  <a:pt x="115628" y="171450"/>
                </a:cubicBezTo>
                <a:lnTo>
                  <a:pt x="135452" y="171450"/>
                </a:lnTo>
                <a:cubicBezTo>
                  <a:pt x="140509" y="171450"/>
                  <a:pt x="144627" y="167331"/>
                  <a:pt x="144627" y="162275"/>
                </a:cubicBezTo>
                <a:cubicBezTo>
                  <a:pt x="144627" y="131836"/>
                  <a:pt x="119948" y="107156"/>
                  <a:pt x="89509" y="107156"/>
                </a:cubicBezTo>
                <a:lnTo>
                  <a:pt x="60409" y="107156"/>
                </a:lnTo>
                <a:cubicBezTo>
                  <a:pt x="56190" y="107156"/>
                  <a:pt x="52071" y="107625"/>
                  <a:pt x="48120" y="108529"/>
                </a:cubicBezTo>
                <a:close/>
                <a:moveTo>
                  <a:pt x="71493" y="150019"/>
                </a:moveTo>
                <a:lnTo>
                  <a:pt x="83548" y="171450"/>
                </a:lnTo>
                <a:lnTo>
                  <a:pt x="91083" y="171450"/>
                </a:lnTo>
                <a:cubicBezTo>
                  <a:pt x="97010" y="171450"/>
                  <a:pt x="101798" y="166661"/>
                  <a:pt x="101798" y="160734"/>
                </a:cubicBezTo>
                <a:cubicBezTo>
                  <a:pt x="101798" y="154807"/>
                  <a:pt x="97010" y="150019"/>
                  <a:pt x="91083" y="150019"/>
                </a:cubicBezTo>
                <a:lnTo>
                  <a:pt x="71493" y="150019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8966121" y="2266950"/>
            <a:ext cx="2228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ผู้ได้รับผลกระทบโดยตรง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394621" y="2781300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กลุ่มเป้าหมายหลักของนโยบาย ผู้ป่วย ผู้ใช้บริการ ผู้ประกอบการที่ได้รับผลกระทบ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00050" y="3695700"/>
            <a:ext cx="3667125" cy="1562100"/>
          </a:xfrm>
          <a:custGeom>
            <a:avLst/>
            <a:gdLst/>
            <a:ahLst/>
            <a:cxnLst/>
            <a:rect l="l" t="t" r="r" b="b"/>
            <a:pathLst>
              <a:path w="3667125" h="1562100">
                <a:moveTo>
                  <a:pt x="0" y="0"/>
                </a:moveTo>
                <a:lnTo>
                  <a:pt x="3667125" y="0"/>
                </a:lnTo>
                <a:lnTo>
                  <a:pt x="3667125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400050" y="3695700"/>
            <a:ext cx="38100" cy="1562100"/>
          </a:xfrm>
          <a:custGeom>
            <a:avLst/>
            <a:gdLst/>
            <a:ahLst/>
            <a:cxnLst/>
            <a:rect l="l" t="t" r="r" b="b"/>
            <a:pathLst>
              <a:path w="38100" h="1562100">
                <a:moveTo>
                  <a:pt x="0" y="0"/>
                </a:moveTo>
                <a:lnTo>
                  <a:pt x="38100" y="0"/>
                </a:lnTo>
                <a:lnTo>
                  <a:pt x="381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47700" y="39243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771525" y="406717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07156" y="5358"/>
                </a:moveTo>
                <a:cubicBezTo>
                  <a:pt x="126377" y="5358"/>
                  <a:pt x="141982" y="20963"/>
                  <a:pt x="141982" y="40184"/>
                </a:cubicBezTo>
                <a:cubicBezTo>
                  <a:pt x="141982" y="59404"/>
                  <a:pt x="126377" y="75009"/>
                  <a:pt x="107156" y="75009"/>
                </a:cubicBezTo>
                <a:cubicBezTo>
                  <a:pt x="87935" y="75009"/>
                  <a:pt x="72330" y="59404"/>
                  <a:pt x="72330" y="40184"/>
                </a:cubicBezTo>
                <a:cubicBezTo>
                  <a:pt x="72330" y="20963"/>
                  <a:pt x="87935" y="5358"/>
                  <a:pt x="107156" y="5358"/>
                </a:cubicBezTo>
                <a:close/>
                <a:moveTo>
                  <a:pt x="32147" y="29468"/>
                </a:moveTo>
                <a:cubicBezTo>
                  <a:pt x="45454" y="29468"/>
                  <a:pt x="56257" y="40271"/>
                  <a:pt x="56257" y="53578"/>
                </a:cubicBezTo>
                <a:cubicBezTo>
                  <a:pt x="56257" y="66885"/>
                  <a:pt x="45454" y="77688"/>
                  <a:pt x="32147" y="77688"/>
                </a:cubicBezTo>
                <a:cubicBezTo>
                  <a:pt x="18840" y="77688"/>
                  <a:pt x="8037" y="66885"/>
                  <a:pt x="8037" y="53578"/>
                </a:cubicBezTo>
                <a:cubicBezTo>
                  <a:pt x="8037" y="40271"/>
                  <a:pt x="18840" y="29468"/>
                  <a:pt x="32147" y="29468"/>
                </a:cubicBezTo>
                <a:close/>
                <a:moveTo>
                  <a:pt x="0" y="139303"/>
                </a:moveTo>
                <a:cubicBezTo>
                  <a:pt x="0" y="115628"/>
                  <a:pt x="19188" y="96441"/>
                  <a:pt x="42863" y="96441"/>
                </a:cubicBezTo>
                <a:cubicBezTo>
                  <a:pt x="47149" y="96441"/>
                  <a:pt x="51301" y="97077"/>
                  <a:pt x="55219" y="98249"/>
                </a:cubicBezTo>
                <a:cubicBezTo>
                  <a:pt x="44202" y="110572"/>
                  <a:pt x="37505" y="126846"/>
                  <a:pt x="37505" y="144661"/>
                </a:cubicBezTo>
                <a:lnTo>
                  <a:pt x="37505" y="150019"/>
                </a:lnTo>
                <a:cubicBezTo>
                  <a:pt x="37505" y="153836"/>
                  <a:pt x="38308" y="157453"/>
                  <a:pt x="39748" y="160734"/>
                </a:cubicBezTo>
                <a:lnTo>
                  <a:pt x="10716" y="160734"/>
                </a:lnTo>
                <a:cubicBezTo>
                  <a:pt x="4789" y="160734"/>
                  <a:pt x="0" y="155946"/>
                  <a:pt x="0" y="150019"/>
                </a:cubicBezTo>
                <a:lnTo>
                  <a:pt x="0" y="139303"/>
                </a:lnTo>
                <a:close/>
                <a:moveTo>
                  <a:pt x="174564" y="160734"/>
                </a:moveTo>
                <a:cubicBezTo>
                  <a:pt x="176004" y="157453"/>
                  <a:pt x="176808" y="153836"/>
                  <a:pt x="176808" y="150019"/>
                </a:cubicBezTo>
                <a:lnTo>
                  <a:pt x="176808" y="144661"/>
                </a:lnTo>
                <a:cubicBezTo>
                  <a:pt x="176808" y="126846"/>
                  <a:pt x="170111" y="110572"/>
                  <a:pt x="159094" y="98249"/>
                </a:cubicBezTo>
                <a:cubicBezTo>
                  <a:pt x="163011" y="97077"/>
                  <a:pt x="167164" y="96441"/>
                  <a:pt x="171450" y="96441"/>
                </a:cubicBezTo>
                <a:cubicBezTo>
                  <a:pt x="195125" y="96441"/>
                  <a:pt x="214313" y="115628"/>
                  <a:pt x="214313" y="139303"/>
                </a:cubicBezTo>
                <a:lnTo>
                  <a:pt x="214313" y="150019"/>
                </a:lnTo>
                <a:cubicBezTo>
                  <a:pt x="214313" y="155946"/>
                  <a:pt x="209524" y="160734"/>
                  <a:pt x="203597" y="160734"/>
                </a:cubicBezTo>
                <a:lnTo>
                  <a:pt x="174564" y="160734"/>
                </a:lnTo>
                <a:close/>
                <a:moveTo>
                  <a:pt x="158055" y="53578"/>
                </a:moveTo>
                <a:cubicBezTo>
                  <a:pt x="158055" y="40271"/>
                  <a:pt x="168859" y="29468"/>
                  <a:pt x="182166" y="29468"/>
                </a:cubicBezTo>
                <a:cubicBezTo>
                  <a:pt x="195472" y="29468"/>
                  <a:pt x="206276" y="40271"/>
                  <a:pt x="206276" y="53578"/>
                </a:cubicBezTo>
                <a:cubicBezTo>
                  <a:pt x="206276" y="66885"/>
                  <a:pt x="195472" y="77688"/>
                  <a:pt x="182166" y="77688"/>
                </a:cubicBezTo>
                <a:cubicBezTo>
                  <a:pt x="168859" y="77688"/>
                  <a:pt x="158055" y="66885"/>
                  <a:pt x="158055" y="53578"/>
                </a:cubicBezTo>
                <a:close/>
                <a:moveTo>
                  <a:pt x="53578" y="144661"/>
                </a:moveTo>
                <a:cubicBezTo>
                  <a:pt x="53578" y="115059"/>
                  <a:pt x="77554" y="91083"/>
                  <a:pt x="107156" y="91083"/>
                </a:cubicBezTo>
                <a:cubicBezTo>
                  <a:pt x="136758" y="91083"/>
                  <a:pt x="160734" y="115059"/>
                  <a:pt x="160734" y="144661"/>
                </a:cubicBezTo>
                <a:lnTo>
                  <a:pt x="160734" y="150019"/>
                </a:lnTo>
                <a:cubicBezTo>
                  <a:pt x="160734" y="155946"/>
                  <a:pt x="155946" y="160734"/>
                  <a:pt x="150019" y="160734"/>
                </a:cubicBezTo>
                <a:lnTo>
                  <a:pt x="64294" y="160734"/>
                </a:lnTo>
                <a:cubicBezTo>
                  <a:pt x="58367" y="160734"/>
                  <a:pt x="53578" y="155946"/>
                  <a:pt x="53578" y="150019"/>
                </a:cubicBezTo>
                <a:lnTo>
                  <a:pt x="53578" y="14466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1219200" y="4019550"/>
            <a:ext cx="2266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ผู้ได้รับผลกระทบโดยอ้อม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7700" y="4533900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ครอบครัวผู้ป่วย ชุมชนรอบข้าง ภาคธุรกิจที่เกี่ยวข้อง สังคมโดยรวม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273510" y="3695700"/>
            <a:ext cx="3667125" cy="1562100"/>
          </a:xfrm>
          <a:custGeom>
            <a:avLst/>
            <a:gdLst/>
            <a:ahLst/>
            <a:cxnLst/>
            <a:rect l="l" t="t" r="r" b="b"/>
            <a:pathLst>
              <a:path w="3667125" h="1562100">
                <a:moveTo>
                  <a:pt x="0" y="0"/>
                </a:moveTo>
                <a:lnTo>
                  <a:pt x="3667125" y="0"/>
                </a:lnTo>
                <a:lnTo>
                  <a:pt x="3667125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4273510" y="3695700"/>
            <a:ext cx="38100" cy="1562100"/>
          </a:xfrm>
          <a:custGeom>
            <a:avLst/>
            <a:gdLst/>
            <a:ahLst/>
            <a:cxnLst/>
            <a:rect l="l" t="t" r="r" b="b"/>
            <a:pathLst>
              <a:path w="38100" h="1562100">
                <a:moveTo>
                  <a:pt x="0" y="0"/>
                </a:moveTo>
                <a:lnTo>
                  <a:pt x="38100" y="0"/>
                </a:lnTo>
                <a:lnTo>
                  <a:pt x="381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4521160" y="39243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4666417" y="40671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6789" y="53578"/>
                </a:moveTo>
                <a:cubicBezTo>
                  <a:pt x="32716" y="53578"/>
                  <a:pt x="37505" y="58367"/>
                  <a:pt x="37505" y="64294"/>
                </a:cubicBezTo>
                <a:lnTo>
                  <a:pt x="37505" y="150019"/>
                </a:lnTo>
                <a:cubicBezTo>
                  <a:pt x="37505" y="155946"/>
                  <a:pt x="32716" y="160734"/>
                  <a:pt x="26789" y="160734"/>
                </a:cubicBezTo>
                <a:lnTo>
                  <a:pt x="10716" y="160734"/>
                </a:lnTo>
                <a:cubicBezTo>
                  <a:pt x="4789" y="160734"/>
                  <a:pt x="0" y="155946"/>
                  <a:pt x="0" y="150019"/>
                </a:cubicBezTo>
                <a:lnTo>
                  <a:pt x="0" y="64294"/>
                </a:lnTo>
                <a:cubicBezTo>
                  <a:pt x="0" y="58367"/>
                  <a:pt x="4789" y="53578"/>
                  <a:pt x="10716" y="53578"/>
                </a:cubicBezTo>
                <a:lnTo>
                  <a:pt x="26789" y="53578"/>
                </a:lnTo>
                <a:close/>
                <a:moveTo>
                  <a:pt x="90614" y="5358"/>
                </a:moveTo>
                <a:cubicBezTo>
                  <a:pt x="99756" y="5358"/>
                  <a:pt x="107156" y="12758"/>
                  <a:pt x="107156" y="21900"/>
                </a:cubicBezTo>
                <a:lnTo>
                  <a:pt x="107156" y="23306"/>
                </a:lnTo>
                <a:cubicBezTo>
                  <a:pt x="107156" y="25584"/>
                  <a:pt x="106721" y="27861"/>
                  <a:pt x="105884" y="29970"/>
                </a:cubicBezTo>
                <a:lnTo>
                  <a:pt x="96441" y="53578"/>
                </a:lnTo>
                <a:lnTo>
                  <a:pt x="150019" y="53578"/>
                </a:lnTo>
                <a:cubicBezTo>
                  <a:pt x="158893" y="53578"/>
                  <a:pt x="166092" y="60778"/>
                  <a:pt x="166092" y="69652"/>
                </a:cubicBezTo>
                <a:cubicBezTo>
                  <a:pt x="166092" y="76248"/>
                  <a:pt x="162107" y="81908"/>
                  <a:pt x="156415" y="84386"/>
                </a:cubicBezTo>
                <a:cubicBezTo>
                  <a:pt x="162107" y="86864"/>
                  <a:pt x="166092" y="92523"/>
                  <a:pt x="166092" y="99120"/>
                </a:cubicBezTo>
                <a:cubicBezTo>
                  <a:pt x="166092" y="106955"/>
                  <a:pt x="160466" y="113485"/>
                  <a:pt x="153033" y="114892"/>
                </a:cubicBezTo>
                <a:cubicBezTo>
                  <a:pt x="154506" y="117336"/>
                  <a:pt x="155377" y="120182"/>
                  <a:pt x="155377" y="123230"/>
                </a:cubicBezTo>
                <a:cubicBezTo>
                  <a:pt x="155377" y="130664"/>
                  <a:pt x="150354" y="136892"/>
                  <a:pt x="143522" y="138734"/>
                </a:cubicBezTo>
                <a:cubicBezTo>
                  <a:pt x="144259" y="140576"/>
                  <a:pt x="144661" y="142585"/>
                  <a:pt x="144661" y="144661"/>
                </a:cubicBezTo>
                <a:cubicBezTo>
                  <a:pt x="144661" y="153535"/>
                  <a:pt x="137461" y="160734"/>
                  <a:pt x="128588" y="160734"/>
                </a:cubicBezTo>
                <a:lnTo>
                  <a:pt x="99153" y="160734"/>
                </a:lnTo>
                <a:cubicBezTo>
                  <a:pt x="86997" y="160734"/>
                  <a:pt x="75177" y="156582"/>
                  <a:pt x="65700" y="148981"/>
                </a:cubicBezTo>
                <a:lnTo>
                  <a:pt x="61615" y="145733"/>
                </a:lnTo>
                <a:cubicBezTo>
                  <a:pt x="56525" y="141681"/>
                  <a:pt x="53578" y="135519"/>
                  <a:pt x="53578" y="128989"/>
                </a:cubicBezTo>
                <a:lnTo>
                  <a:pt x="53578" y="66504"/>
                </a:lnTo>
                <a:cubicBezTo>
                  <a:pt x="53578" y="61514"/>
                  <a:pt x="54750" y="56592"/>
                  <a:pt x="56960" y="52138"/>
                </a:cubicBezTo>
                <a:lnTo>
                  <a:pt x="75780" y="14500"/>
                </a:lnTo>
                <a:cubicBezTo>
                  <a:pt x="78592" y="8907"/>
                  <a:pt x="84319" y="5358"/>
                  <a:pt x="90614" y="535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5092661" y="4019550"/>
            <a:ext cx="1000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ผู้สนับสนุน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521160" y="4533900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กลุ่มที่เห็นด้วยกับนโยบาย ผู้ที่จะได้รับประโยชน์ องค์กรที่สนับสนุน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146971" y="3695700"/>
            <a:ext cx="3667125" cy="1562100"/>
          </a:xfrm>
          <a:custGeom>
            <a:avLst/>
            <a:gdLst/>
            <a:ahLst/>
            <a:cxnLst/>
            <a:rect l="l" t="t" r="r" b="b"/>
            <a:pathLst>
              <a:path w="3667125" h="1562100">
                <a:moveTo>
                  <a:pt x="0" y="0"/>
                </a:moveTo>
                <a:lnTo>
                  <a:pt x="3667125" y="0"/>
                </a:lnTo>
                <a:lnTo>
                  <a:pt x="3667125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8146971" y="3695700"/>
            <a:ext cx="38100" cy="1562100"/>
          </a:xfrm>
          <a:custGeom>
            <a:avLst/>
            <a:gdLst/>
            <a:ahLst/>
            <a:cxnLst/>
            <a:rect l="l" t="t" r="r" b="b"/>
            <a:pathLst>
              <a:path w="38100" h="1562100">
                <a:moveTo>
                  <a:pt x="0" y="0"/>
                </a:moveTo>
                <a:lnTo>
                  <a:pt x="38100" y="0"/>
                </a:lnTo>
                <a:lnTo>
                  <a:pt x="38100" y="1562100"/>
                </a:lnTo>
                <a:lnTo>
                  <a:pt x="0" y="1562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8394621" y="39243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8539877" y="40671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28588" y="10716"/>
                </a:moveTo>
                <a:cubicBezTo>
                  <a:pt x="137461" y="10716"/>
                  <a:pt x="144661" y="17915"/>
                  <a:pt x="144661" y="26789"/>
                </a:cubicBezTo>
                <a:cubicBezTo>
                  <a:pt x="144661" y="28899"/>
                  <a:pt x="144226" y="30874"/>
                  <a:pt x="143522" y="32716"/>
                </a:cubicBezTo>
                <a:cubicBezTo>
                  <a:pt x="150354" y="34558"/>
                  <a:pt x="155377" y="40786"/>
                  <a:pt x="155377" y="48220"/>
                </a:cubicBezTo>
                <a:cubicBezTo>
                  <a:pt x="155377" y="51268"/>
                  <a:pt x="154506" y="54114"/>
                  <a:pt x="153033" y="56558"/>
                </a:cubicBezTo>
                <a:cubicBezTo>
                  <a:pt x="160466" y="57965"/>
                  <a:pt x="166092" y="64495"/>
                  <a:pt x="166092" y="72330"/>
                </a:cubicBezTo>
                <a:cubicBezTo>
                  <a:pt x="166092" y="78927"/>
                  <a:pt x="162107" y="84586"/>
                  <a:pt x="156415" y="87064"/>
                </a:cubicBezTo>
                <a:cubicBezTo>
                  <a:pt x="162107" y="89542"/>
                  <a:pt x="166092" y="95202"/>
                  <a:pt x="166092" y="101798"/>
                </a:cubicBezTo>
                <a:cubicBezTo>
                  <a:pt x="166092" y="110672"/>
                  <a:pt x="158893" y="117872"/>
                  <a:pt x="150019" y="117872"/>
                </a:cubicBezTo>
                <a:lnTo>
                  <a:pt x="96441" y="117872"/>
                </a:lnTo>
                <a:lnTo>
                  <a:pt x="105884" y="141446"/>
                </a:lnTo>
                <a:cubicBezTo>
                  <a:pt x="106721" y="143556"/>
                  <a:pt x="107156" y="145833"/>
                  <a:pt x="107156" y="148110"/>
                </a:cubicBezTo>
                <a:lnTo>
                  <a:pt x="107156" y="149516"/>
                </a:lnTo>
                <a:cubicBezTo>
                  <a:pt x="107156" y="158658"/>
                  <a:pt x="99756" y="166059"/>
                  <a:pt x="90614" y="166059"/>
                </a:cubicBezTo>
                <a:cubicBezTo>
                  <a:pt x="84352" y="166059"/>
                  <a:pt x="78626" y="162509"/>
                  <a:pt x="75813" y="156917"/>
                </a:cubicBezTo>
                <a:lnTo>
                  <a:pt x="56960" y="119312"/>
                </a:lnTo>
                <a:cubicBezTo>
                  <a:pt x="54717" y="114858"/>
                  <a:pt x="53578" y="109936"/>
                  <a:pt x="53578" y="104946"/>
                </a:cubicBezTo>
                <a:lnTo>
                  <a:pt x="53578" y="42461"/>
                </a:lnTo>
                <a:cubicBezTo>
                  <a:pt x="53578" y="35964"/>
                  <a:pt x="56558" y="29803"/>
                  <a:pt x="61615" y="25718"/>
                </a:cubicBezTo>
                <a:lnTo>
                  <a:pt x="65700" y="22469"/>
                </a:lnTo>
                <a:cubicBezTo>
                  <a:pt x="75210" y="14868"/>
                  <a:pt x="86997" y="10716"/>
                  <a:pt x="99153" y="10716"/>
                </a:cubicBezTo>
                <a:lnTo>
                  <a:pt x="128588" y="10716"/>
                </a:lnTo>
                <a:close/>
                <a:moveTo>
                  <a:pt x="26789" y="32147"/>
                </a:moveTo>
                <a:cubicBezTo>
                  <a:pt x="32716" y="32147"/>
                  <a:pt x="37505" y="36935"/>
                  <a:pt x="37505" y="42863"/>
                </a:cubicBezTo>
                <a:lnTo>
                  <a:pt x="37505" y="128588"/>
                </a:lnTo>
                <a:cubicBezTo>
                  <a:pt x="37505" y="134515"/>
                  <a:pt x="32716" y="139303"/>
                  <a:pt x="26789" y="139303"/>
                </a:cubicBezTo>
                <a:lnTo>
                  <a:pt x="10716" y="139303"/>
                </a:lnTo>
                <a:cubicBezTo>
                  <a:pt x="4789" y="139303"/>
                  <a:pt x="0" y="134515"/>
                  <a:pt x="0" y="128588"/>
                </a:cubicBezTo>
                <a:lnTo>
                  <a:pt x="0" y="42863"/>
                </a:lnTo>
                <a:cubicBezTo>
                  <a:pt x="0" y="36935"/>
                  <a:pt x="4789" y="32147"/>
                  <a:pt x="10716" y="32147"/>
                </a:cubicBezTo>
                <a:lnTo>
                  <a:pt x="26789" y="32147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8966121" y="4019550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ผู้คัดค้าน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394621" y="4533900"/>
            <a:ext cx="32670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กลุ่มที่อาจได้รับผลกระทบเชิงลบ ผู้ที่ไม่เห็นด้วยกับนโยบาย กลุ่มที่มีผลประโยชน์ขัดแย้ง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00050" y="5486400"/>
            <a:ext cx="11410950" cy="609600"/>
          </a:xfrm>
          <a:custGeom>
            <a:avLst/>
            <a:gdLst/>
            <a:ahLst/>
            <a:cxnLst/>
            <a:rect l="l" t="t" r="r" b="b"/>
            <a:pathLst>
              <a:path w="11410950" h="609600">
                <a:moveTo>
                  <a:pt x="0" y="0"/>
                </a:moveTo>
                <a:lnTo>
                  <a:pt x="11410950" y="0"/>
                </a:lnTo>
                <a:lnTo>
                  <a:pt x="114109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400050" y="548640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28650" y="572262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76200" y="40481"/>
                </a:moveTo>
                <a:cubicBezTo>
                  <a:pt x="80159" y="40481"/>
                  <a:pt x="83344" y="43666"/>
                  <a:pt x="83344" y="47625"/>
                </a:cubicBezTo>
                <a:lnTo>
                  <a:pt x="83344" y="80962"/>
                </a:lnTo>
                <a:cubicBezTo>
                  <a:pt x="83344" y="84921"/>
                  <a:pt x="80159" y="88106"/>
                  <a:pt x="76200" y="88106"/>
                </a:cubicBezTo>
                <a:cubicBezTo>
                  <a:pt x="72241" y="88106"/>
                  <a:pt x="69056" y="84921"/>
                  <a:pt x="69056" y="80962"/>
                </a:cubicBezTo>
                <a:lnTo>
                  <a:pt x="69056" y="47625"/>
                </a:lnTo>
                <a:cubicBezTo>
                  <a:pt x="69056" y="43666"/>
                  <a:pt x="72241" y="40481"/>
                  <a:pt x="76200" y="40481"/>
                </a:cubicBezTo>
                <a:close/>
                <a:moveTo>
                  <a:pt x="68253" y="104775"/>
                </a:moveTo>
                <a:cubicBezTo>
                  <a:pt x="68072" y="101825"/>
                  <a:pt x="69543" y="99018"/>
                  <a:pt x="72072" y="97489"/>
                </a:cubicBezTo>
                <a:cubicBezTo>
                  <a:pt x="74601" y="95959"/>
                  <a:pt x="77770" y="95959"/>
                  <a:pt x="80298" y="97489"/>
                </a:cubicBezTo>
                <a:cubicBezTo>
                  <a:pt x="82827" y="99018"/>
                  <a:pt x="84298" y="101825"/>
                  <a:pt x="84118" y="104775"/>
                </a:cubicBezTo>
                <a:cubicBezTo>
                  <a:pt x="84298" y="107725"/>
                  <a:pt x="82827" y="110532"/>
                  <a:pt x="80298" y="112061"/>
                </a:cubicBezTo>
                <a:cubicBezTo>
                  <a:pt x="77770" y="113591"/>
                  <a:pt x="74601" y="113591"/>
                  <a:pt x="72072" y="112061"/>
                </a:cubicBezTo>
                <a:cubicBezTo>
                  <a:pt x="69543" y="110532"/>
                  <a:pt x="68072" y="107725"/>
                  <a:pt x="68253" y="10477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857250" y="5676900"/>
            <a:ext cx="10839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ข้อควรระวัง:</a:t>
            </a:r>
            <a:r>
              <a:rPr lang="en-US" sz="12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อย่าลืมกลุ่มเปราะบางที่ไม่มีเสียง แม้จะมีอิทธิพลต่ำแต่ได้รับผลกระทบสูง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KEY ATTRIBUTES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Stakeholder Attributes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192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ลักษณะสำคัญ 3 ประการที่ต้องวิเคราะห์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6383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00050" y="1905000"/>
            <a:ext cx="11410950" cy="1219200"/>
          </a:xfrm>
          <a:custGeom>
            <a:avLst/>
            <a:gdLst/>
            <a:ahLst/>
            <a:cxnLst/>
            <a:rect l="l" t="t" r="r" b="b"/>
            <a:pathLst>
              <a:path w="11410950" h="1219200">
                <a:moveTo>
                  <a:pt x="0" y="0"/>
                </a:moveTo>
                <a:lnTo>
                  <a:pt x="11410950" y="0"/>
                </a:lnTo>
                <a:lnTo>
                  <a:pt x="1141095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400050" y="1905000"/>
            <a:ext cx="38100" cy="1219200"/>
          </a:xfrm>
          <a:custGeom>
            <a:avLst/>
            <a:gdLst/>
            <a:ahLst/>
            <a:cxnLst/>
            <a:rect l="l" t="t" r="r" b="b"/>
            <a:pathLst>
              <a:path w="38100" h="1219200">
                <a:moveTo>
                  <a:pt x="0" y="0"/>
                </a:moveTo>
                <a:lnTo>
                  <a:pt x="38100" y="0"/>
                </a:lnTo>
                <a:lnTo>
                  <a:pt x="381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47700" y="2133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888206" y="23717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34503" y="48611"/>
                </a:moveTo>
                <a:lnTo>
                  <a:pt x="142875" y="60164"/>
                </a:lnTo>
                <a:lnTo>
                  <a:pt x="151247" y="48611"/>
                </a:lnTo>
                <a:cubicBezTo>
                  <a:pt x="165199" y="29301"/>
                  <a:pt x="187635" y="17859"/>
                  <a:pt x="211466" y="17859"/>
                </a:cubicBezTo>
                <a:cubicBezTo>
                  <a:pt x="252487" y="17859"/>
                  <a:pt x="285750" y="51122"/>
                  <a:pt x="285750" y="92143"/>
                </a:cubicBezTo>
                <a:lnTo>
                  <a:pt x="285750" y="93594"/>
                </a:lnTo>
                <a:cubicBezTo>
                  <a:pt x="285750" y="156214"/>
                  <a:pt x="207671" y="228935"/>
                  <a:pt x="166929" y="260021"/>
                </a:cubicBezTo>
                <a:cubicBezTo>
                  <a:pt x="160009" y="265268"/>
                  <a:pt x="151526" y="267891"/>
                  <a:pt x="142875" y="267891"/>
                </a:cubicBezTo>
                <a:cubicBezTo>
                  <a:pt x="134224" y="267891"/>
                  <a:pt x="125685" y="265323"/>
                  <a:pt x="118821" y="260021"/>
                </a:cubicBezTo>
                <a:cubicBezTo>
                  <a:pt x="78079" y="228935"/>
                  <a:pt x="0" y="156214"/>
                  <a:pt x="0" y="93594"/>
                </a:cubicBezTo>
                <a:lnTo>
                  <a:pt x="0" y="92143"/>
                </a:lnTo>
                <a:cubicBezTo>
                  <a:pt x="0" y="51122"/>
                  <a:pt x="33263" y="17859"/>
                  <a:pt x="74284" y="17859"/>
                </a:cubicBezTo>
                <a:cubicBezTo>
                  <a:pt x="98115" y="17859"/>
                  <a:pt x="120551" y="29301"/>
                  <a:pt x="134503" y="4861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638300" y="2180988"/>
            <a:ext cx="762000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Interest </a:t>
            </a:r>
            <a:r>
              <a:rPr lang="en-US" sz="13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(ความสนใจ)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638300" y="2569606"/>
            <a:ext cx="75914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ระดับผลกระทบที่จะได้รับ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จากนโยบาย — กระทบมาก = สนใจมาก = ต้องการมีส่วนร่วมมาก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295209" y="2286000"/>
            <a:ext cx="2286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295209" y="2514600"/>
            <a:ext cx="2286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ผู้ป่วยได้รับผลกระทบสูง → สนใจสูง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00050" y="3352800"/>
            <a:ext cx="11410950" cy="1219200"/>
          </a:xfrm>
          <a:custGeom>
            <a:avLst/>
            <a:gdLst/>
            <a:ahLst/>
            <a:cxnLst/>
            <a:rect l="l" t="t" r="r" b="b"/>
            <a:pathLst>
              <a:path w="11410950" h="1219200">
                <a:moveTo>
                  <a:pt x="0" y="0"/>
                </a:moveTo>
                <a:lnTo>
                  <a:pt x="11410950" y="0"/>
                </a:lnTo>
                <a:lnTo>
                  <a:pt x="1141095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400050" y="3352800"/>
            <a:ext cx="38100" cy="1219200"/>
          </a:xfrm>
          <a:custGeom>
            <a:avLst/>
            <a:gdLst/>
            <a:ahLst/>
            <a:cxnLst/>
            <a:rect l="l" t="t" r="r" b="b"/>
            <a:pathLst>
              <a:path w="38100" h="1219200">
                <a:moveTo>
                  <a:pt x="0" y="0"/>
                </a:moveTo>
                <a:lnTo>
                  <a:pt x="38100" y="0"/>
                </a:lnTo>
                <a:lnTo>
                  <a:pt x="381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647700" y="35814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870347" y="38195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74687" y="48667"/>
                </a:moveTo>
                <a:cubicBezTo>
                  <a:pt x="179822" y="44593"/>
                  <a:pt x="183059" y="38286"/>
                  <a:pt x="183059" y="31254"/>
                </a:cubicBezTo>
                <a:cubicBezTo>
                  <a:pt x="183059" y="18920"/>
                  <a:pt x="173069" y="8930"/>
                  <a:pt x="160734" y="8930"/>
                </a:cubicBezTo>
                <a:cubicBezTo>
                  <a:pt x="148400" y="8930"/>
                  <a:pt x="138410" y="18920"/>
                  <a:pt x="138410" y="31254"/>
                </a:cubicBezTo>
                <a:cubicBezTo>
                  <a:pt x="138410" y="38286"/>
                  <a:pt x="141703" y="44593"/>
                  <a:pt x="146782" y="48667"/>
                </a:cubicBezTo>
                <a:lnTo>
                  <a:pt x="108607" y="108719"/>
                </a:lnTo>
                <a:cubicBezTo>
                  <a:pt x="103026" y="117481"/>
                  <a:pt x="91139" y="119658"/>
                  <a:pt x="82823" y="113407"/>
                </a:cubicBezTo>
                <a:lnTo>
                  <a:pt x="49616" y="88571"/>
                </a:lnTo>
                <a:cubicBezTo>
                  <a:pt x="52127" y="84999"/>
                  <a:pt x="53578" y="80590"/>
                  <a:pt x="53578" y="75902"/>
                </a:cubicBezTo>
                <a:cubicBezTo>
                  <a:pt x="53578" y="63568"/>
                  <a:pt x="43588" y="53578"/>
                  <a:pt x="31254" y="53578"/>
                </a:cubicBezTo>
                <a:cubicBezTo>
                  <a:pt x="18920" y="53578"/>
                  <a:pt x="8930" y="63568"/>
                  <a:pt x="8930" y="75902"/>
                </a:cubicBezTo>
                <a:cubicBezTo>
                  <a:pt x="8930" y="88069"/>
                  <a:pt x="18697" y="98003"/>
                  <a:pt x="30807" y="98227"/>
                </a:cubicBezTo>
                <a:lnTo>
                  <a:pt x="49002" y="219615"/>
                </a:lnTo>
                <a:cubicBezTo>
                  <a:pt x="51625" y="237083"/>
                  <a:pt x="66638" y="250031"/>
                  <a:pt x="84330" y="250031"/>
                </a:cubicBezTo>
                <a:lnTo>
                  <a:pt x="237139" y="250031"/>
                </a:lnTo>
                <a:cubicBezTo>
                  <a:pt x="254831" y="250031"/>
                  <a:pt x="269844" y="237083"/>
                  <a:pt x="272467" y="219615"/>
                </a:cubicBezTo>
                <a:lnTo>
                  <a:pt x="290661" y="98227"/>
                </a:lnTo>
                <a:cubicBezTo>
                  <a:pt x="302772" y="98003"/>
                  <a:pt x="312539" y="88069"/>
                  <a:pt x="312539" y="75902"/>
                </a:cubicBezTo>
                <a:cubicBezTo>
                  <a:pt x="312539" y="63568"/>
                  <a:pt x="302549" y="53578"/>
                  <a:pt x="290215" y="53578"/>
                </a:cubicBezTo>
                <a:cubicBezTo>
                  <a:pt x="277881" y="53578"/>
                  <a:pt x="267891" y="63568"/>
                  <a:pt x="267891" y="75902"/>
                </a:cubicBezTo>
                <a:cubicBezTo>
                  <a:pt x="267891" y="80590"/>
                  <a:pt x="269342" y="84999"/>
                  <a:pt x="271853" y="88571"/>
                </a:cubicBezTo>
                <a:lnTo>
                  <a:pt x="238702" y="113463"/>
                </a:lnTo>
                <a:cubicBezTo>
                  <a:pt x="230386" y="119714"/>
                  <a:pt x="218498" y="117537"/>
                  <a:pt x="212917" y="108775"/>
                </a:cubicBezTo>
                <a:lnTo>
                  <a:pt x="174687" y="48667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638300" y="3628788"/>
            <a:ext cx="7419975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Influence </a:t>
            </a:r>
            <a:r>
              <a:rPr lang="en-US" sz="1350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(อิทธิพล)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638300" y="4017406"/>
            <a:ext cx="73914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ความสามารถในการชี้ขาด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หรือส่งอิทธิพลต่อการตัดสินใจ — อิทธิพลสูง = ต้องจัดการใกล้ชิด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096970" y="3733800"/>
            <a:ext cx="2486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096970" y="3962400"/>
            <a:ext cx="2486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รัฐมนตรีมีอำนาจตัดสินใจ → อิทธิพลสูง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00050" y="4800600"/>
            <a:ext cx="11410950" cy="1219200"/>
          </a:xfrm>
          <a:custGeom>
            <a:avLst/>
            <a:gdLst/>
            <a:ahLst/>
            <a:cxnLst/>
            <a:rect l="l" t="t" r="r" b="b"/>
            <a:pathLst>
              <a:path w="11410950" h="1219200">
                <a:moveTo>
                  <a:pt x="0" y="0"/>
                </a:moveTo>
                <a:lnTo>
                  <a:pt x="11410950" y="0"/>
                </a:lnTo>
                <a:lnTo>
                  <a:pt x="1141095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400050" y="4800600"/>
            <a:ext cx="38100" cy="1219200"/>
          </a:xfrm>
          <a:custGeom>
            <a:avLst/>
            <a:gdLst/>
            <a:ahLst/>
            <a:cxnLst/>
            <a:rect l="l" t="t" r="r" b="b"/>
            <a:pathLst>
              <a:path w="38100" h="1219200">
                <a:moveTo>
                  <a:pt x="0" y="0"/>
                </a:moveTo>
                <a:lnTo>
                  <a:pt x="38100" y="0"/>
                </a:lnTo>
                <a:lnTo>
                  <a:pt x="381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47700" y="50292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852488" y="526732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214313" y="17859"/>
                </a:moveTo>
                <a:lnTo>
                  <a:pt x="285750" y="17859"/>
                </a:lnTo>
                <a:cubicBezTo>
                  <a:pt x="295628" y="17859"/>
                  <a:pt x="303609" y="25840"/>
                  <a:pt x="303609" y="35719"/>
                </a:cubicBezTo>
                <a:cubicBezTo>
                  <a:pt x="303609" y="45597"/>
                  <a:pt x="295628" y="53578"/>
                  <a:pt x="285750" y="53578"/>
                </a:cubicBezTo>
                <a:lnTo>
                  <a:pt x="222349" y="53578"/>
                </a:lnTo>
                <a:cubicBezTo>
                  <a:pt x="219447" y="67977"/>
                  <a:pt x="209569" y="79865"/>
                  <a:pt x="196453" y="85558"/>
                </a:cubicBezTo>
                <a:lnTo>
                  <a:pt x="196453" y="250031"/>
                </a:lnTo>
                <a:lnTo>
                  <a:pt x="285750" y="250031"/>
                </a:lnTo>
                <a:cubicBezTo>
                  <a:pt x="295628" y="250031"/>
                  <a:pt x="303609" y="258012"/>
                  <a:pt x="303609" y="267891"/>
                </a:cubicBezTo>
                <a:cubicBezTo>
                  <a:pt x="303609" y="277769"/>
                  <a:pt x="295628" y="285750"/>
                  <a:pt x="285750" y="285750"/>
                </a:cubicBezTo>
                <a:lnTo>
                  <a:pt x="71438" y="285750"/>
                </a:lnTo>
                <a:cubicBezTo>
                  <a:pt x="61559" y="285750"/>
                  <a:pt x="53578" y="277769"/>
                  <a:pt x="53578" y="267891"/>
                </a:cubicBezTo>
                <a:cubicBezTo>
                  <a:pt x="53578" y="258012"/>
                  <a:pt x="61559" y="250031"/>
                  <a:pt x="71438" y="250031"/>
                </a:cubicBezTo>
                <a:lnTo>
                  <a:pt x="160734" y="250031"/>
                </a:lnTo>
                <a:lnTo>
                  <a:pt x="160734" y="85558"/>
                </a:lnTo>
                <a:cubicBezTo>
                  <a:pt x="147619" y="79809"/>
                  <a:pt x="137740" y="67921"/>
                  <a:pt x="134838" y="53578"/>
                </a:cubicBezTo>
                <a:lnTo>
                  <a:pt x="71438" y="53578"/>
                </a:lnTo>
                <a:cubicBezTo>
                  <a:pt x="61559" y="53578"/>
                  <a:pt x="53578" y="45597"/>
                  <a:pt x="53578" y="35719"/>
                </a:cubicBezTo>
                <a:cubicBezTo>
                  <a:pt x="53578" y="25840"/>
                  <a:pt x="61559" y="17859"/>
                  <a:pt x="71438" y="17859"/>
                </a:cubicBezTo>
                <a:lnTo>
                  <a:pt x="142875" y="17859"/>
                </a:lnTo>
                <a:cubicBezTo>
                  <a:pt x="151023" y="7032"/>
                  <a:pt x="163971" y="0"/>
                  <a:pt x="178594" y="0"/>
                </a:cubicBezTo>
                <a:cubicBezTo>
                  <a:pt x="193216" y="0"/>
                  <a:pt x="206164" y="7032"/>
                  <a:pt x="214313" y="17859"/>
                </a:cubicBezTo>
                <a:close/>
                <a:moveTo>
                  <a:pt x="245343" y="178594"/>
                </a:moveTo>
                <a:lnTo>
                  <a:pt x="326157" y="178594"/>
                </a:lnTo>
                <a:lnTo>
                  <a:pt x="285750" y="109277"/>
                </a:lnTo>
                <a:lnTo>
                  <a:pt x="245343" y="178594"/>
                </a:lnTo>
                <a:close/>
                <a:moveTo>
                  <a:pt x="285750" y="232172"/>
                </a:moveTo>
                <a:cubicBezTo>
                  <a:pt x="250645" y="232172"/>
                  <a:pt x="221456" y="213196"/>
                  <a:pt x="215429" y="188137"/>
                </a:cubicBezTo>
                <a:cubicBezTo>
                  <a:pt x="213978" y="181998"/>
                  <a:pt x="215987" y="175692"/>
                  <a:pt x="219168" y="170222"/>
                </a:cubicBezTo>
                <a:lnTo>
                  <a:pt x="272300" y="79139"/>
                </a:lnTo>
                <a:cubicBezTo>
                  <a:pt x="275090" y="74340"/>
                  <a:pt x="280225" y="71438"/>
                  <a:pt x="285750" y="71438"/>
                </a:cubicBezTo>
                <a:cubicBezTo>
                  <a:pt x="291275" y="71438"/>
                  <a:pt x="296410" y="74395"/>
                  <a:pt x="299200" y="79139"/>
                </a:cubicBezTo>
                <a:lnTo>
                  <a:pt x="352332" y="170222"/>
                </a:lnTo>
                <a:cubicBezTo>
                  <a:pt x="355513" y="175692"/>
                  <a:pt x="357522" y="181998"/>
                  <a:pt x="356071" y="188137"/>
                </a:cubicBezTo>
                <a:cubicBezTo>
                  <a:pt x="350044" y="213140"/>
                  <a:pt x="320855" y="232172"/>
                  <a:pt x="285750" y="232172"/>
                </a:cubicBezTo>
                <a:close/>
                <a:moveTo>
                  <a:pt x="70768" y="109277"/>
                </a:moveTo>
                <a:lnTo>
                  <a:pt x="30361" y="178594"/>
                </a:lnTo>
                <a:lnTo>
                  <a:pt x="111230" y="178594"/>
                </a:lnTo>
                <a:lnTo>
                  <a:pt x="70768" y="109277"/>
                </a:lnTo>
                <a:close/>
                <a:moveTo>
                  <a:pt x="502" y="188137"/>
                </a:moveTo>
                <a:cubicBezTo>
                  <a:pt x="-949" y="181998"/>
                  <a:pt x="1060" y="175692"/>
                  <a:pt x="4242" y="170222"/>
                </a:cubicBezTo>
                <a:lnTo>
                  <a:pt x="57373" y="79139"/>
                </a:lnTo>
                <a:cubicBezTo>
                  <a:pt x="60164" y="74340"/>
                  <a:pt x="65298" y="71438"/>
                  <a:pt x="70824" y="71438"/>
                </a:cubicBezTo>
                <a:cubicBezTo>
                  <a:pt x="76349" y="71438"/>
                  <a:pt x="81483" y="74395"/>
                  <a:pt x="84274" y="79139"/>
                </a:cubicBezTo>
                <a:lnTo>
                  <a:pt x="137406" y="170222"/>
                </a:lnTo>
                <a:cubicBezTo>
                  <a:pt x="140587" y="175692"/>
                  <a:pt x="142596" y="181998"/>
                  <a:pt x="141145" y="188137"/>
                </a:cubicBezTo>
                <a:cubicBezTo>
                  <a:pt x="135117" y="213140"/>
                  <a:pt x="105928" y="232172"/>
                  <a:pt x="70824" y="232172"/>
                </a:cubicBezTo>
                <a:cubicBezTo>
                  <a:pt x="35719" y="232172"/>
                  <a:pt x="6530" y="213196"/>
                  <a:pt x="502" y="18813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1638300" y="5076588"/>
            <a:ext cx="754380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Position </a:t>
            </a:r>
            <a:r>
              <a:rPr lang="en-US" sz="13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(ท่าที)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638300" y="5465206"/>
            <a:ext cx="75152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จุดยืนต่อนโยบาย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— สนับสนุน / เป็นกลาง / คัดค้าน — ใช้วางแผนการสื่อสารและการมีส่วนร่วม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218772" y="5181600"/>
            <a:ext cx="2362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218772" y="5410200"/>
            <a:ext cx="2362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ภาคธุรกิจอาจคัดค้านหากกระทบกำไร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00050" y="6248400"/>
            <a:ext cx="11410950" cy="609600"/>
          </a:xfrm>
          <a:custGeom>
            <a:avLst/>
            <a:gdLst/>
            <a:ahLst/>
            <a:cxnLst/>
            <a:rect l="l" t="t" r="r" b="b"/>
            <a:pathLst>
              <a:path w="11410950" h="609600">
                <a:moveTo>
                  <a:pt x="0" y="0"/>
                </a:moveTo>
                <a:lnTo>
                  <a:pt x="11410950" y="0"/>
                </a:lnTo>
                <a:lnTo>
                  <a:pt x="114109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400050" y="624840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628650" y="648462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57250" y="6438900"/>
            <a:ext cx="10839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หลักการ:</a:t>
            </a:r>
            <a:r>
              <a:rPr lang="en-US" sz="12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ต้องแยก "ผู้ได้รับผลกระทบ" กับ "ผู้มีอำนาจตัดสินใจ" — บางกลุ่มอาจได้รับผลกระทบสูงแต่มีอิทธิพลต่ำ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12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ANALYSIS TOOL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Stakeholder Analysis Matrix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95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1000" y="1805941"/>
            <a:ext cx="11430000" cy="3743325"/>
          </a:xfrm>
          <a:custGeom>
            <a:avLst/>
            <a:gdLst/>
            <a:ahLst/>
            <a:cxnLst/>
            <a:rect l="l" t="t" r="r" b="b"/>
            <a:pathLst>
              <a:path w="11430000" h="3743325">
                <a:moveTo>
                  <a:pt x="0" y="0"/>
                </a:moveTo>
                <a:lnTo>
                  <a:pt x="11430000" y="0"/>
                </a:lnTo>
                <a:lnTo>
                  <a:pt x="11430000" y="3743325"/>
                </a:lnTo>
                <a:lnTo>
                  <a:pt x="0" y="3743325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3922"/>
            </a:srgbClr>
          </a:solidFill>
          <a:ln/>
        </p:spPr>
        <p:txBody>
          <a:bodyPr/>
          <a:lstStyle/>
          <a:p>
            <a:endParaRPr lang="en-US"/>
          </a:p>
        </p:txBody>
      </p:sp>
      <p:graphicFrame>
        <p:nvGraphicFramePr>
          <p:cNvPr id="8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09600" y="2034541"/>
          <a:ext cx="10972800" cy="3286128"/>
        </p:xfrm>
        <a:graphic>
          <a:graphicData uri="http://schemas.openxmlformats.org/drawingml/2006/table">
            <a:tbl>
              <a:tblPr/>
              <a:tblGrid>
                <a:gridCol w="2505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6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71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75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7688"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Stakeholder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Interest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Influence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Position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Proposed Strategy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688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กระทรวงสาธารณสุข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Support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Manage Closely - ประชุมประจำ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8B86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688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สปสช.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Med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Support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Involve - ร่วมวางแผน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688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รพ.เอกชน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Med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Neutral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Consult - ปรึกษา หาประโยชน์ร่วม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7688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ผู้ป่วย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Low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Support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Keep Informed - สื่อสารสม่ำเสมอ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7688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ภาคธุรกิจประกัน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Med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Med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Oppose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Monitor - เฝ้าระวัง หาจุดร่วม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C4B7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4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Shape 4"/>
          <p:cNvSpPr/>
          <p:nvPr/>
        </p:nvSpPr>
        <p:spPr>
          <a:xfrm>
            <a:off x="400050" y="5699759"/>
            <a:ext cx="3686175" cy="533400"/>
          </a:xfrm>
          <a:custGeom>
            <a:avLst/>
            <a:gdLst/>
            <a:ahLst/>
            <a:cxnLst/>
            <a:rect l="l" t="t" r="r" b="b"/>
            <a:pathLst>
              <a:path w="3686175" h="533400">
                <a:moveTo>
                  <a:pt x="0" y="0"/>
                </a:moveTo>
                <a:lnTo>
                  <a:pt x="3686175" y="0"/>
                </a:lnTo>
                <a:lnTo>
                  <a:pt x="3686175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5"/>
          <p:cNvSpPr/>
          <p:nvPr/>
        </p:nvSpPr>
        <p:spPr>
          <a:xfrm>
            <a:off x="400050" y="5699759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71500" y="5852159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Interest:</a:t>
            </a:r>
            <a:r>
              <a:rPr lang="en-US" sz="12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Low / Med / High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260771" y="5699759"/>
            <a:ext cx="3686175" cy="533400"/>
          </a:xfrm>
          <a:custGeom>
            <a:avLst/>
            <a:gdLst/>
            <a:ahLst/>
            <a:cxnLst/>
            <a:rect l="l" t="t" r="r" b="b"/>
            <a:pathLst>
              <a:path w="3686175" h="533400">
                <a:moveTo>
                  <a:pt x="0" y="0"/>
                </a:moveTo>
                <a:lnTo>
                  <a:pt x="3686175" y="0"/>
                </a:lnTo>
                <a:lnTo>
                  <a:pt x="3686175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4260771" y="5699759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4432221" y="5852159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Influence:</a:t>
            </a:r>
            <a:r>
              <a:rPr lang="en-US" sz="12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Low / Med / High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121611" y="5699759"/>
            <a:ext cx="3686175" cy="533400"/>
          </a:xfrm>
          <a:custGeom>
            <a:avLst/>
            <a:gdLst/>
            <a:ahLst/>
            <a:cxnLst/>
            <a:rect l="l" t="t" r="r" b="b"/>
            <a:pathLst>
              <a:path w="3686175" h="533400">
                <a:moveTo>
                  <a:pt x="0" y="0"/>
                </a:moveTo>
                <a:lnTo>
                  <a:pt x="3686175" y="0"/>
                </a:lnTo>
                <a:lnTo>
                  <a:pt x="3686175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8121611" y="5699759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8293061" y="5852159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Position:</a:t>
            </a:r>
            <a:r>
              <a:rPr lang="en-US" sz="12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Oppose / Neutral / Support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9842" y="349842"/>
            <a:ext cx="11562284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kern="0" spc="1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STRATEGIC MAPPING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9842" y="629716"/>
            <a:ext cx="11702221" cy="4198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06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Power/Interest Grid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9842" y="1119495"/>
            <a:ext cx="11571030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เครื่องมือจัดกลุ่มตามอำนาจและความสนใจ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9842" y="1504321"/>
            <a:ext cx="839621" cy="34984"/>
          </a:xfrm>
          <a:custGeom>
            <a:avLst/>
            <a:gdLst/>
            <a:ahLst/>
            <a:cxnLst/>
            <a:rect l="l" t="t" r="r" b="b"/>
            <a:pathLst>
              <a:path w="839621" h="34984">
                <a:moveTo>
                  <a:pt x="0" y="0"/>
                </a:moveTo>
                <a:lnTo>
                  <a:pt x="839621" y="0"/>
                </a:lnTo>
                <a:lnTo>
                  <a:pt x="839621" y="34984"/>
                </a:lnTo>
                <a:lnTo>
                  <a:pt x="0" y="34984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https://kimi-img.moonshot.cn/pub/slides/26-02-19-10:12:33-d6b734e0ftlgb72mrs3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49842" y="1749211"/>
            <a:ext cx="7416654" cy="5107696"/>
          </a:xfrm>
          <a:prstGeom prst="roundRect">
            <a:avLst>
              <a:gd name="adj" fmla="val 0"/>
            </a:avLst>
          </a:prstGeom>
        </p:spPr>
      </p:pic>
      <p:sp>
        <p:nvSpPr>
          <p:cNvPr id="7" name="Shape 4"/>
          <p:cNvSpPr/>
          <p:nvPr/>
        </p:nvSpPr>
        <p:spPr>
          <a:xfrm>
            <a:off x="9058945" y="1239256"/>
            <a:ext cx="2781245" cy="1224448"/>
          </a:xfrm>
          <a:custGeom>
            <a:avLst/>
            <a:gdLst/>
            <a:ahLst/>
            <a:cxnLst/>
            <a:rect l="l" t="t" r="r" b="b"/>
            <a:pathLst>
              <a:path w="2781245" h="1224448">
                <a:moveTo>
                  <a:pt x="0" y="0"/>
                </a:moveTo>
                <a:lnTo>
                  <a:pt x="2781245" y="0"/>
                </a:lnTo>
                <a:lnTo>
                  <a:pt x="2781245" y="1224448"/>
                </a:lnTo>
                <a:lnTo>
                  <a:pt x="0" y="1224448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9058945" y="1239256"/>
            <a:ext cx="34984" cy="1224448"/>
          </a:xfrm>
          <a:custGeom>
            <a:avLst/>
            <a:gdLst/>
            <a:ahLst/>
            <a:cxnLst/>
            <a:rect l="l" t="t" r="r" b="b"/>
            <a:pathLst>
              <a:path w="34984" h="1224448">
                <a:moveTo>
                  <a:pt x="0" y="0"/>
                </a:moveTo>
                <a:lnTo>
                  <a:pt x="34984" y="0"/>
                </a:lnTo>
                <a:lnTo>
                  <a:pt x="34984" y="1224448"/>
                </a:lnTo>
                <a:lnTo>
                  <a:pt x="0" y="1224448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9216374" y="1431669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0" y="0"/>
                </a:moveTo>
                <a:lnTo>
                  <a:pt x="139937" y="0"/>
                </a:lnTo>
                <a:lnTo>
                  <a:pt x="139937" y="139937"/>
                </a:lnTo>
                <a:lnTo>
                  <a:pt x="0" y="139937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9426279" y="1379193"/>
            <a:ext cx="2230244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 Power / High Interest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216374" y="1694051"/>
            <a:ext cx="2553848" cy="6297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Manage Closely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ผู้มีอำนาจและสนใจสูง ต้องจัดการใกล้ชิดที่สุด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058945" y="2603640"/>
            <a:ext cx="2781245" cy="1224448"/>
          </a:xfrm>
          <a:custGeom>
            <a:avLst/>
            <a:gdLst/>
            <a:ahLst/>
            <a:cxnLst/>
            <a:rect l="l" t="t" r="r" b="b"/>
            <a:pathLst>
              <a:path w="2781245" h="1224448">
                <a:moveTo>
                  <a:pt x="0" y="0"/>
                </a:moveTo>
                <a:lnTo>
                  <a:pt x="2781245" y="0"/>
                </a:lnTo>
                <a:lnTo>
                  <a:pt x="2781245" y="1224448"/>
                </a:lnTo>
                <a:lnTo>
                  <a:pt x="0" y="1224448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9058945" y="2603640"/>
            <a:ext cx="34984" cy="1224448"/>
          </a:xfrm>
          <a:custGeom>
            <a:avLst/>
            <a:gdLst/>
            <a:ahLst/>
            <a:cxnLst/>
            <a:rect l="l" t="t" r="r" b="b"/>
            <a:pathLst>
              <a:path w="34984" h="1224448">
                <a:moveTo>
                  <a:pt x="0" y="0"/>
                </a:moveTo>
                <a:lnTo>
                  <a:pt x="34984" y="0"/>
                </a:lnTo>
                <a:lnTo>
                  <a:pt x="34984" y="1224448"/>
                </a:lnTo>
                <a:lnTo>
                  <a:pt x="0" y="1224448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9216374" y="2796054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0" y="0"/>
                </a:moveTo>
                <a:lnTo>
                  <a:pt x="139937" y="0"/>
                </a:lnTo>
                <a:lnTo>
                  <a:pt x="139937" y="139937"/>
                </a:lnTo>
                <a:lnTo>
                  <a:pt x="0" y="139937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426279" y="2743577"/>
            <a:ext cx="2177768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 Power / Low Interest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216374" y="3058435"/>
            <a:ext cx="2553848" cy="6297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Keep Satisfied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ผู้มีอำนาจแต่สนใจน้อย ต้องรักษาความพอใจ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9058945" y="3968025"/>
            <a:ext cx="2781245" cy="1224448"/>
          </a:xfrm>
          <a:custGeom>
            <a:avLst/>
            <a:gdLst/>
            <a:ahLst/>
            <a:cxnLst/>
            <a:rect l="l" t="t" r="r" b="b"/>
            <a:pathLst>
              <a:path w="2781245" h="1224448">
                <a:moveTo>
                  <a:pt x="0" y="0"/>
                </a:moveTo>
                <a:lnTo>
                  <a:pt x="2781245" y="0"/>
                </a:lnTo>
                <a:lnTo>
                  <a:pt x="2781245" y="1224448"/>
                </a:lnTo>
                <a:lnTo>
                  <a:pt x="0" y="1224448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9058945" y="3968025"/>
            <a:ext cx="34984" cy="1224448"/>
          </a:xfrm>
          <a:custGeom>
            <a:avLst/>
            <a:gdLst/>
            <a:ahLst/>
            <a:cxnLst/>
            <a:rect l="l" t="t" r="r" b="b"/>
            <a:pathLst>
              <a:path w="34984" h="1224448">
                <a:moveTo>
                  <a:pt x="0" y="0"/>
                </a:moveTo>
                <a:lnTo>
                  <a:pt x="34984" y="0"/>
                </a:lnTo>
                <a:lnTo>
                  <a:pt x="34984" y="1224448"/>
                </a:lnTo>
                <a:lnTo>
                  <a:pt x="0" y="1224448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9216374" y="4160438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0" y="0"/>
                </a:moveTo>
                <a:lnTo>
                  <a:pt x="139937" y="0"/>
                </a:lnTo>
                <a:lnTo>
                  <a:pt x="139937" y="139937"/>
                </a:lnTo>
                <a:lnTo>
                  <a:pt x="0" y="139937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2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9426279" y="4107962"/>
            <a:ext cx="2177768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Low Power / High Interest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9216374" y="4422820"/>
            <a:ext cx="2553848" cy="6297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Keep Informed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ผู้สนใจสูงแต่อำนาจน้อย ต้องสื่อสารสม่ำเสมอ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9058945" y="5332409"/>
            <a:ext cx="2781245" cy="1014542"/>
          </a:xfrm>
          <a:custGeom>
            <a:avLst/>
            <a:gdLst/>
            <a:ahLst/>
            <a:cxnLst/>
            <a:rect l="l" t="t" r="r" b="b"/>
            <a:pathLst>
              <a:path w="2781245" h="1014542">
                <a:moveTo>
                  <a:pt x="0" y="0"/>
                </a:moveTo>
                <a:lnTo>
                  <a:pt x="2781245" y="0"/>
                </a:lnTo>
                <a:lnTo>
                  <a:pt x="2781245" y="1014542"/>
                </a:lnTo>
                <a:lnTo>
                  <a:pt x="0" y="1014542"/>
                </a:lnTo>
                <a:lnTo>
                  <a:pt x="0" y="0"/>
                </a:lnTo>
                <a:close/>
              </a:path>
            </a:pathLst>
          </a:custGeom>
          <a:solidFill>
            <a:srgbClr val="A8A29E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0"/>
          <p:cNvSpPr/>
          <p:nvPr/>
        </p:nvSpPr>
        <p:spPr>
          <a:xfrm>
            <a:off x="9058945" y="5332409"/>
            <a:ext cx="34984" cy="1014542"/>
          </a:xfrm>
          <a:custGeom>
            <a:avLst/>
            <a:gdLst/>
            <a:ahLst/>
            <a:cxnLst/>
            <a:rect l="l" t="t" r="r" b="b"/>
            <a:pathLst>
              <a:path w="34984" h="1014542">
                <a:moveTo>
                  <a:pt x="0" y="0"/>
                </a:moveTo>
                <a:lnTo>
                  <a:pt x="34984" y="0"/>
                </a:lnTo>
                <a:lnTo>
                  <a:pt x="34984" y="1014542"/>
                </a:lnTo>
                <a:lnTo>
                  <a:pt x="0" y="1014542"/>
                </a:lnTo>
                <a:lnTo>
                  <a:pt x="0" y="0"/>
                </a:ln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1"/>
          <p:cNvSpPr/>
          <p:nvPr/>
        </p:nvSpPr>
        <p:spPr>
          <a:xfrm>
            <a:off x="9216374" y="5524823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0" y="0"/>
                </a:moveTo>
                <a:lnTo>
                  <a:pt x="139937" y="0"/>
                </a:lnTo>
                <a:lnTo>
                  <a:pt x="139937" y="139937"/>
                </a:lnTo>
                <a:lnTo>
                  <a:pt x="0" y="139937"/>
                </a:lnTo>
                <a:lnTo>
                  <a:pt x="0" y="0"/>
                </a:lnTo>
                <a:close/>
              </a:path>
            </a:pathLst>
          </a:custGeom>
          <a:solidFill>
            <a:srgbClr val="A8A29E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9426279" y="5472346"/>
            <a:ext cx="2116545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Low Power / Low Interest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9216374" y="5787204"/>
            <a:ext cx="2553848" cy="4198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Monitor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ผู้มีอำนาจและสนใจต่ำ เฝ้าระวังเป็นครั้งคราว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2887" y="332887"/>
            <a:ext cx="11592803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kern="0" spc="105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ENGAGEMENT STRATEGY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2887" y="599197"/>
            <a:ext cx="11725958" cy="399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45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กลยุทธ์การมีส่วนร่วมตาม Quadrant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2887" y="1131817"/>
            <a:ext cx="798930" cy="33289"/>
          </a:xfrm>
          <a:custGeom>
            <a:avLst/>
            <a:gdLst/>
            <a:ahLst/>
            <a:cxnLst/>
            <a:rect l="l" t="t" r="r" b="b"/>
            <a:pathLst>
              <a:path w="798930" h="33289">
                <a:moveTo>
                  <a:pt x="0" y="0"/>
                </a:moveTo>
                <a:lnTo>
                  <a:pt x="798930" y="0"/>
                </a:lnTo>
                <a:lnTo>
                  <a:pt x="798930" y="33289"/>
                </a:lnTo>
                <a:lnTo>
                  <a:pt x="0" y="33289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32887" y="1381483"/>
            <a:ext cx="5675730" cy="2646455"/>
          </a:xfrm>
          <a:custGeom>
            <a:avLst/>
            <a:gdLst/>
            <a:ahLst/>
            <a:cxnLst/>
            <a:rect l="l" t="t" r="r" b="b"/>
            <a:pathLst>
              <a:path w="5675730" h="2646455">
                <a:moveTo>
                  <a:pt x="0" y="0"/>
                </a:moveTo>
                <a:lnTo>
                  <a:pt x="5675730" y="0"/>
                </a:lnTo>
                <a:lnTo>
                  <a:pt x="5675730" y="2646455"/>
                </a:lnTo>
                <a:lnTo>
                  <a:pt x="0" y="2646455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32887" y="1381483"/>
            <a:ext cx="5675730" cy="33289"/>
          </a:xfrm>
          <a:custGeom>
            <a:avLst/>
            <a:gdLst/>
            <a:ahLst/>
            <a:cxnLst/>
            <a:rect l="l" t="t" r="r" b="b"/>
            <a:pathLst>
              <a:path w="5675730" h="33289">
                <a:moveTo>
                  <a:pt x="0" y="0"/>
                </a:moveTo>
                <a:lnTo>
                  <a:pt x="5675730" y="0"/>
                </a:lnTo>
                <a:lnTo>
                  <a:pt x="5675730" y="33289"/>
                </a:lnTo>
                <a:lnTo>
                  <a:pt x="0" y="33289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32620" y="1597859"/>
            <a:ext cx="466042" cy="466042"/>
          </a:xfrm>
          <a:custGeom>
            <a:avLst/>
            <a:gdLst/>
            <a:ahLst/>
            <a:cxnLst/>
            <a:rect l="l" t="t" r="r" b="b"/>
            <a:pathLst>
              <a:path w="466042" h="466042">
                <a:moveTo>
                  <a:pt x="233021" y="0"/>
                </a:moveTo>
                <a:lnTo>
                  <a:pt x="233021" y="0"/>
                </a:lnTo>
                <a:cubicBezTo>
                  <a:pt x="361629" y="0"/>
                  <a:pt x="466042" y="104413"/>
                  <a:pt x="466042" y="233021"/>
                </a:cubicBezTo>
                <a:lnTo>
                  <a:pt x="466042" y="233021"/>
                </a:lnTo>
                <a:cubicBezTo>
                  <a:pt x="466042" y="361629"/>
                  <a:pt x="361629" y="466042"/>
                  <a:pt x="233021" y="466042"/>
                </a:cubicBezTo>
                <a:lnTo>
                  <a:pt x="233021" y="466042"/>
                </a:lnTo>
                <a:cubicBezTo>
                  <a:pt x="104413" y="466042"/>
                  <a:pt x="0" y="361629"/>
                  <a:pt x="0" y="233021"/>
                </a:cubicBezTo>
                <a:lnTo>
                  <a:pt x="0" y="233021"/>
                </a:lnTo>
                <a:cubicBezTo>
                  <a:pt x="0" y="104413"/>
                  <a:pt x="104413" y="0"/>
                  <a:pt x="233021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72016" y="1747659"/>
            <a:ext cx="187249" cy="166444"/>
          </a:xfrm>
          <a:custGeom>
            <a:avLst/>
            <a:gdLst/>
            <a:ahLst/>
            <a:cxnLst/>
            <a:rect l="l" t="t" r="r" b="b"/>
            <a:pathLst>
              <a:path w="187249" h="166444">
                <a:moveTo>
                  <a:pt x="87415" y="27697"/>
                </a:moveTo>
                <a:lnTo>
                  <a:pt x="49510" y="69828"/>
                </a:lnTo>
                <a:cubicBezTo>
                  <a:pt x="48015" y="71486"/>
                  <a:pt x="48080" y="74054"/>
                  <a:pt x="49673" y="75647"/>
                </a:cubicBezTo>
                <a:cubicBezTo>
                  <a:pt x="59588" y="85562"/>
                  <a:pt x="75680" y="85562"/>
                  <a:pt x="85595" y="75647"/>
                </a:cubicBezTo>
                <a:lnTo>
                  <a:pt x="95933" y="65310"/>
                </a:lnTo>
                <a:cubicBezTo>
                  <a:pt x="97298" y="63944"/>
                  <a:pt x="99021" y="63197"/>
                  <a:pt x="100776" y="63067"/>
                </a:cubicBezTo>
                <a:cubicBezTo>
                  <a:pt x="102987" y="62872"/>
                  <a:pt x="105263" y="63619"/>
                  <a:pt x="106953" y="65310"/>
                </a:cubicBezTo>
                <a:lnTo>
                  <a:pt x="164363" y="122232"/>
                </a:lnTo>
                <a:lnTo>
                  <a:pt x="187249" y="104027"/>
                </a:lnTo>
                <a:lnTo>
                  <a:pt x="187249" y="10403"/>
                </a:lnTo>
                <a:lnTo>
                  <a:pt x="150840" y="31208"/>
                </a:lnTo>
                <a:lnTo>
                  <a:pt x="143103" y="26039"/>
                </a:lnTo>
                <a:cubicBezTo>
                  <a:pt x="137966" y="22626"/>
                  <a:pt x="131952" y="20805"/>
                  <a:pt x="125776" y="20805"/>
                </a:cubicBezTo>
                <a:lnTo>
                  <a:pt x="102890" y="20805"/>
                </a:lnTo>
                <a:cubicBezTo>
                  <a:pt x="102532" y="20805"/>
                  <a:pt x="102142" y="20805"/>
                  <a:pt x="101784" y="20838"/>
                </a:cubicBezTo>
                <a:cubicBezTo>
                  <a:pt x="96290" y="21131"/>
                  <a:pt x="91121" y="23601"/>
                  <a:pt x="87415" y="27697"/>
                </a:cubicBezTo>
                <a:close/>
                <a:moveTo>
                  <a:pt x="37905" y="59393"/>
                </a:moveTo>
                <a:lnTo>
                  <a:pt x="72624" y="20805"/>
                </a:lnTo>
                <a:lnTo>
                  <a:pt x="59751" y="20805"/>
                </a:lnTo>
                <a:cubicBezTo>
                  <a:pt x="51461" y="20805"/>
                  <a:pt x="43529" y="24089"/>
                  <a:pt x="37677" y="29940"/>
                </a:cubicBezTo>
                <a:lnTo>
                  <a:pt x="36410" y="31208"/>
                </a:lnTo>
                <a:lnTo>
                  <a:pt x="0" y="10403"/>
                </a:lnTo>
                <a:lnTo>
                  <a:pt x="0" y="104027"/>
                </a:lnTo>
                <a:lnTo>
                  <a:pt x="50843" y="146386"/>
                </a:lnTo>
                <a:cubicBezTo>
                  <a:pt x="58320" y="152628"/>
                  <a:pt x="67748" y="156041"/>
                  <a:pt x="77468" y="156041"/>
                </a:cubicBezTo>
                <a:lnTo>
                  <a:pt x="82572" y="156041"/>
                </a:lnTo>
                <a:lnTo>
                  <a:pt x="80296" y="153765"/>
                </a:lnTo>
                <a:cubicBezTo>
                  <a:pt x="77240" y="150710"/>
                  <a:pt x="77240" y="145768"/>
                  <a:pt x="80296" y="142745"/>
                </a:cubicBezTo>
                <a:cubicBezTo>
                  <a:pt x="83352" y="139722"/>
                  <a:pt x="88293" y="139689"/>
                  <a:pt x="91316" y="142745"/>
                </a:cubicBezTo>
                <a:lnTo>
                  <a:pt x="104645" y="156073"/>
                </a:lnTo>
                <a:lnTo>
                  <a:pt x="107571" y="156073"/>
                </a:lnTo>
                <a:cubicBezTo>
                  <a:pt x="113780" y="156073"/>
                  <a:pt x="119859" y="154676"/>
                  <a:pt x="125385" y="152075"/>
                </a:cubicBezTo>
                <a:lnTo>
                  <a:pt x="116706" y="143363"/>
                </a:lnTo>
                <a:cubicBezTo>
                  <a:pt x="113650" y="140307"/>
                  <a:pt x="113650" y="135366"/>
                  <a:pt x="116706" y="132342"/>
                </a:cubicBezTo>
                <a:cubicBezTo>
                  <a:pt x="119761" y="129319"/>
                  <a:pt x="124703" y="129286"/>
                  <a:pt x="127726" y="132342"/>
                </a:cubicBezTo>
                <a:lnTo>
                  <a:pt x="138129" y="142745"/>
                </a:lnTo>
                <a:lnTo>
                  <a:pt x="143818" y="137056"/>
                </a:lnTo>
                <a:cubicBezTo>
                  <a:pt x="146711" y="134163"/>
                  <a:pt x="147556" y="129969"/>
                  <a:pt x="146288" y="126296"/>
                </a:cubicBezTo>
                <a:lnTo>
                  <a:pt x="101459" y="81824"/>
                </a:lnTo>
                <a:lnTo>
                  <a:pt x="96615" y="86668"/>
                </a:lnTo>
                <a:cubicBezTo>
                  <a:pt x="80589" y="102694"/>
                  <a:pt x="54647" y="102694"/>
                  <a:pt x="38620" y="86668"/>
                </a:cubicBezTo>
                <a:cubicBezTo>
                  <a:pt x="31143" y="79191"/>
                  <a:pt x="30851" y="67195"/>
                  <a:pt x="37905" y="5936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98528" y="1614504"/>
            <a:ext cx="1830881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1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Manage Closely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98528" y="1847525"/>
            <a:ext cx="1814236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 Power / High Interest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57586" y="2237006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42691" y="2197057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ประชุมสม่ำเสมอ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57586" y="2536604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42691" y="2496655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ร่วมตัดสินใจ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57586" y="2836203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42691" y="2796254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สร้างพันธมิตร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57586" y="3135801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42691" y="3095853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แก้ไขปัญหาร่วมกัน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32620" y="3428740"/>
            <a:ext cx="5276265" cy="399465"/>
          </a:xfrm>
          <a:custGeom>
            <a:avLst/>
            <a:gdLst/>
            <a:ahLst/>
            <a:cxnLst/>
            <a:rect l="l" t="t" r="r" b="b"/>
            <a:pathLst>
              <a:path w="5276265" h="399465">
                <a:moveTo>
                  <a:pt x="0" y="0"/>
                </a:moveTo>
                <a:lnTo>
                  <a:pt x="5276265" y="0"/>
                </a:lnTo>
                <a:lnTo>
                  <a:pt x="5276265" y="399465"/>
                </a:lnTo>
                <a:lnTo>
                  <a:pt x="0" y="399465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32486" y="3528606"/>
            <a:ext cx="5143110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กระทรวงสาธารณสุข, สปสช.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78702" y="1381483"/>
            <a:ext cx="5675730" cy="2646455"/>
          </a:xfrm>
          <a:custGeom>
            <a:avLst/>
            <a:gdLst/>
            <a:ahLst/>
            <a:cxnLst/>
            <a:rect l="l" t="t" r="r" b="b"/>
            <a:pathLst>
              <a:path w="5675730" h="2646455">
                <a:moveTo>
                  <a:pt x="0" y="0"/>
                </a:moveTo>
                <a:lnTo>
                  <a:pt x="5675730" y="0"/>
                </a:lnTo>
                <a:lnTo>
                  <a:pt x="5675730" y="2646455"/>
                </a:lnTo>
                <a:lnTo>
                  <a:pt x="0" y="2646455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178702" y="1381483"/>
            <a:ext cx="5675730" cy="33289"/>
          </a:xfrm>
          <a:custGeom>
            <a:avLst/>
            <a:gdLst/>
            <a:ahLst/>
            <a:cxnLst/>
            <a:rect l="l" t="t" r="r" b="b"/>
            <a:pathLst>
              <a:path w="5675730" h="33289">
                <a:moveTo>
                  <a:pt x="0" y="0"/>
                </a:moveTo>
                <a:lnTo>
                  <a:pt x="5675730" y="0"/>
                </a:lnTo>
                <a:lnTo>
                  <a:pt x="5675730" y="33289"/>
                </a:lnTo>
                <a:lnTo>
                  <a:pt x="0" y="33289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378434" y="1597859"/>
            <a:ext cx="466042" cy="466042"/>
          </a:xfrm>
          <a:custGeom>
            <a:avLst/>
            <a:gdLst/>
            <a:ahLst/>
            <a:cxnLst/>
            <a:rect l="l" t="t" r="r" b="b"/>
            <a:pathLst>
              <a:path w="466042" h="466042">
                <a:moveTo>
                  <a:pt x="233021" y="0"/>
                </a:moveTo>
                <a:lnTo>
                  <a:pt x="233021" y="0"/>
                </a:lnTo>
                <a:cubicBezTo>
                  <a:pt x="361629" y="0"/>
                  <a:pt x="466042" y="104413"/>
                  <a:pt x="466042" y="233021"/>
                </a:cubicBezTo>
                <a:lnTo>
                  <a:pt x="466042" y="233021"/>
                </a:lnTo>
                <a:cubicBezTo>
                  <a:pt x="466042" y="361629"/>
                  <a:pt x="361629" y="466042"/>
                  <a:pt x="233021" y="466042"/>
                </a:cubicBezTo>
                <a:lnTo>
                  <a:pt x="233021" y="466042"/>
                </a:lnTo>
                <a:cubicBezTo>
                  <a:pt x="104413" y="466042"/>
                  <a:pt x="0" y="361629"/>
                  <a:pt x="0" y="233021"/>
                </a:cubicBezTo>
                <a:lnTo>
                  <a:pt x="0" y="233021"/>
                </a:lnTo>
                <a:cubicBezTo>
                  <a:pt x="0" y="104413"/>
                  <a:pt x="104413" y="0"/>
                  <a:pt x="233021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528233" y="1747659"/>
            <a:ext cx="166444" cy="166444"/>
          </a:xfrm>
          <a:custGeom>
            <a:avLst/>
            <a:gdLst/>
            <a:ahLst/>
            <a:cxnLst/>
            <a:rect l="l" t="t" r="r" b="b"/>
            <a:pathLst>
              <a:path w="166444" h="166444">
                <a:moveTo>
                  <a:pt x="83222" y="166444"/>
                </a:moveTo>
                <a:cubicBezTo>
                  <a:pt x="129153" y="166444"/>
                  <a:pt x="166444" y="129153"/>
                  <a:pt x="166444" y="83222"/>
                </a:cubicBezTo>
                <a:cubicBezTo>
                  <a:pt x="166444" y="37290"/>
                  <a:pt x="129153" y="0"/>
                  <a:pt x="83222" y="0"/>
                </a:cubicBezTo>
                <a:cubicBezTo>
                  <a:pt x="37290" y="0"/>
                  <a:pt x="0" y="37290"/>
                  <a:pt x="0" y="83222"/>
                </a:cubicBezTo>
                <a:cubicBezTo>
                  <a:pt x="0" y="129153"/>
                  <a:pt x="37290" y="166444"/>
                  <a:pt x="83222" y="166444"/>
                </a:cubicBezTo>
                <a:close/>
                <a:moveTo>
                  <a:pt x="53769" y="104645"/>
                </a:moveTo>
                <a:cubicBezTo>
                  <a:pt x="60401" y="113747"/>
                  <a:pt x="71129" y="119631"/>
                  <a:pt x="83222" y="119631"/>
                </a:cubicBezTo>
                <a:cubicBezTo>
                  <a:pt x="95315" y="119631"/>
                  <a:pt x="106043" y="113747"/>
                  <a:pt x="112675" y="104645"/>
                </a:cubicBezTo>
                <a:cubicBezTo>
                  <a:pt x="115210" y="101167"/>
                  <a:pt x="120087" y="100386"/>
                  <a:pt x="123565" y="102922"/>
                </a:cubicBezTo>
                <a:cubicBezTo>
                  <a:pt x="127043" y="105458"/>
                  <a:pt x="127824" y="110334"/>
                  <a:pt x="125288" y="113812"/>
                </a:cubicBezTo>
                <a:cubicBezTo>
                  <a:pt x="115828" y="126783"/>
                  <a:pt x="100516" y="135235"/>
                  <a:pt x="83222" y="135235"/>
                </a:cubicBezTo>
                <a:cubicBezTo>
                  <a:pt x="65927" y="135235"/>
                  <a:pt x="50616" y="126783"/>
                  <a:pt x="41156" y="113812"/>
                </a:cubicBezTo>
                <a:cubicBezTo>
                  <a:pt x="38620" y="110334"/>
                  <a:pt x="39400" y="105458"/>
                  <a:pt x="42879" y="102922"/>
                </a:cubicBezTo>
                <a:cubicBezTo>
                  <a:pt x="46357" y="100386"/>
                  <a:pt x="51233" y="101167"/>
                  <a:pt x="53769" y="104645"/>
                </a:cubicBezTo>
                <a:close/>
                <a:moveTo>
                  <a:pt x="46812" y="67618"/>
                </a:moveTo>
                <a:cubicBezTo>
                  <a:pt x="46812" y="61876"/>
                  <a:pt x="51474" y="57215"/>
                  <a:pt x="57215" y="57215"/>
                </a:cubicBezTo>
                <a:cubicBezTo>
                  <a:pt x="62956" y="57215"/>
                  <a:pt x="67618" y="61876"/>
                  <a:pt x="67618" y="67618"/>
                </a:cubicBezTo>
                <a:cubicBezTo>
                  <a:pt x="67618" y="73359"/>
                  <a:pt x="62956" y="78020"/>
                  <a:pt x="57215" y="78020"/>
                </a:cubicBezTo>
                <a:cubicBezTo>
                  <a:pt x="51474" y="78020"/>
                  <a:pt x="46812" y="73359"/>
                  <a:pt x="46812" y="67618"/>
                </a:cubicBezTo>
                <a:close/>
                <a:moveTo>
                  <a:pt x="109229" y="57215"/>
                </a:moveTo>
                <a:cubicBezTo>
                  <a:pt x="114970" y="57215"/>
                  <a:pt x="119631" y="61876"/>
                  <a:pt x="119631" y="67618"/>
                </a:cubicBezTo>
                <a:cubicBezTo>
                  <a:pt x="119631" y="73359"/>
                  <a:pt x="114970" y="78020"/>
                  <a:pt x="109229" y="78020"/>
                </a:cubicBezTo>
                <a:cubicBezTo>
                  <a:pt x="103487" y="78020"/>
                  <a:pt x="98826" y="73359"/>
                  <a:pt x="98826" y="67618"/>
                </a:cubicBezTo>
                <a:cubicBezTo>
                  <a:pt x="98826" y="61876"/>
                  <a:pt x="103487" y="57215"/>
                  <a:pt x="109229" y="5721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6944343" y="1614504"/>
            <a:ext cx="1780947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1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Keep Satisfied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944343" y="1847525"/>
            <a:ext cx="1764303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 Power / Low Interest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03401" y="2237006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588505" y="2197057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รายงานสรุปผล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403401" y="2536604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588505" y="2496655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ไม่รบกวนบ่อย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03401" y="2836203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588505" y="2796254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ตอบข้อซักถาม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03401" y="3135801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588505" y="3095853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รักษาความไว้วางใจ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78434" y="3428740"/>
            <a:ext cx="5276265" cy="399465"/>
          </a:xfrm>
          <a:custGeom>
            <a:avLst/>
            <a:gdLst/>
            <a:ahLst/>
            <a:cxnLst/>
            <a:rect l="l" t="t" r="r" b="b"/>
            <a:pathLst>
              <a:path w="5276265" h="399465">
                <a:moveTo>
                  <a:pt x="0" y="0"/>
                </a:moveTo>
                <a:lnTo>
                  <a:pt x="5276265" y="0"/>
                </a:lnTo>
                <a:lnTo>
                  <a:pt x="5276265" y="399465"/>
                </a:lnTo>
                <a:lnTo>
                  <a:pt x="0" y="399465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478300" y="3528606"/>
            <a:ext cx="5143110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รัฐมนตรี, ผู้บริหารระดับสูง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32887" y="4211025"/>
            <a:ext cx="5675730" cy="2646455"/>
          </a:xfrm>
          <a:custGeom>
            <a:avLst/>
            <a:gdLst/>
            <a:ahLst/>
            <a:cxnLst/>
            <a:rect l="l" t="t" r="r" b="b"/>
            <a:pathLst>
              <a:path w="5675730" h="2646455">
                <a:moveTo>
                  <a:pt x="0" y="0"/>
                </a:moveTo>
                <a:lnTo>
                  <a:pt x="5675730" y="0"/>
                </a:lnTo>
                <a:lnTo>
                  <a:pt x="5675730" y="2646455"/>
                </a:lnTo>
                <a:lnTo>
                  <a:pt x="0" y="2646455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332887" y="4211025"/>
            <a:ext cx="5675730" cy="33289"/>
          </a:xfrm>
          <a:custGeom>
            <a:avLst/>
            <a:gdLst/>
            <a:ahLst/>
            <a:cxnLst/>
            <a:rect l="l" t="t" r="r" b="b"/>
            <a:pathLst>
              <a:path w="5675730" h="33289">
                <a:moveTo>
                  <a:pt x="0" y="0"/>
                </a:moveTo>
                <a:lnTo>
                  <a:pt x="5675730" y="0"/>
                </a:lnTo>
                <a:lnTo>
                  <a:pt x="5675730" y="33289"/>
                </a:lnTo>
                <a:lnTo>
                  <a:pt x="0" y="33289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532620" y="4427402"/>
            <a:ext cx="466042" cy="466042"/>
          </a:xfrm>
          <a:custGeom>
            <a:avLst/>
            <a:gdLst/>
            <a:ahLst/>
            <a:cxnLst/>
            <a:rect l="l" t="t" r="r" b="b"/>
            <a:pathLst>
              <a:path w="466042" h="466042">
                <a:moveTo>
                  <a:pt x="233021" y="0"/>
                </a:moveTo>
                <a:lnTo>
                  <a:pt x="233021" y="0"/>
                </a:lnTo>
                <a:cubicBezTo>
                  <a:pt x="361629" y="0"/>
                  <a:pt x="466042" y="104413"/>
                  <a:pt x="466042" y="233021"/>
                </a:cubicBezTo>
                <a:lnTo>
                  <a:pt x="466042" y="233021"/>
                </a:lnTo>
                <a:cubicBezTo>
                  <a:pt x="466042" y="361629"/>
                  <a:pt x="361629" y="466042"/>
                  <a:pt x="233021" y="466042"/>
                </a:cubicBezTo>
                <a:lnTo>
                  <a:pt x="233021" y="466042"/>
                </a:lnTo>
                <a:cubicBezTo>
                  <a:pt x="104413" y="466042"/>
                  <a:pt x="0" y="361629"/>
                  <a:pt x="0" y="233021"/>
                </a:cubicBezTo>
                <a:lnTo>
                  <a:pt x="0" y="233021"/>
                </a:lnTo>
                <a:cubicBezTo>
                  <a:pt x="0" y="104413"/>
                  <a:pt x="104413" y="0"/>
                  <a:pt x="233021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682419" y="4577201"/>
            <a:ext cx="166444" cy="166444"/>
          </a:xfrm>
          <a:custGeom>
            <a:avLst/>
            <a:gdLst/>
            <a:ahLst/>
            <a:cxnLst/>
            <a:rect l="l" t="t" r="r" b="b"/>
            <a:pathLst>
              <a:path w="166444" h="166444">
                <a:moveTo>
                  <a:pt x="149929" y="6144"/>
                </a:moveTo>
                <a:cubicBezTo>
                  <a:pt x="153668" y="7802"/>
                  <a:pt x="156041" y="11508"/>
                  <a:pt x="156041" y="15604"/>
                </a:cubicBezTo>
                <a:lnTo>
                  <a:pt x="156041" y="150840"/>
                </a:lnTo>
                <a:cubicBezTo>
                  <a:pt x="156041" y="154936"/>
                  <a:pt x="153668" y="158642"/>
                  <a:pt x="149929" y="160300"/>
                </a:cubicBezTo>
                <a:cubicBezTo>
                  <a:pt x="146191" y="161958"/>
                  <a:pt x="141867" y="161340"/>
                  <a:pt x="138779" y="158642"/>
                </a:cubicBezTo>
                <a:lnTo>
                  <a:pt x="123630" y="145411"/>
                </a:lnTo>
                <a:cubicBezTo>
                  <a:pt x="109456" y="133025"/>
                  <a:pt x="91544" y="125808"/>
                  <a:pt x="72787" y="124930"/>
                </a:cubicBezTo>
                <a:lnTo>
                  <a:pt x="72787" y="156041"/>
                </a:lnTo>
                <a:cubicBezTo>
                  <a:pt x="72787" y="161795"/>
                  <a:pt x="68138" y="166444"/>
                  <a:pt x="62384" y="166444"/>
                </a:cubicBezTo>
                <a:lnTo>
                  <a:pt x="51981" y="166444"/>
                </a:lnTo>
                <a:cubicBezTo>
                  <a:pt x="46227" y="166444"/>
                  <a:pt x="41578" y="161795"/>
                  <a:pt x="41578" y="156041"/>
                </a:cubicBezTo>
                <a:lnTo>
                  <a:pt x="41578" y="124833"/>
                </a:lnTo>
                <a:cubicBezTo>
                  <a:pt x="18627" y="124833"/>
                  <a:pt x="0" y="106205"/>
                  <a:pt x="0" y="83222"/>
                </a:cubicBezTo>
                <a:cubicBezTo>
                  <a:pt x="0" y="60238"/>
                  <a:pt x="18627" y="41611"/>
                  <a:pt x="41611" y="41611"/>
                </a:cubicBezTo>
                <a:lnTo>
                  <a:pt x="69081" y="41611"/>
                </a:lnTo>
                <a:cubicBezTo>
                  <a:pt x="89171" y="41546"/>
                  <a:pt x="108546" y="34231"/>
                  <a:pt x="123662" y="21033"/>
                </a:cubicBezTo>
                <a:lnTo>
                  <a:pt x="138811" y="7802"/>
                </a:lnTo>
                <a:cubicBezTo>
                  <a:pt x="141867" y="5104"/>
                  <a:pt x="146256" y="4486"/>
                  <a:pt x="149962" y="6144"/>
                </a:cubicBezTo>
                <a:close/>
                <a:moveTo>
                  <a:pt x="72819" y="104027"/>
                </a:moveTo>
                <a:lnTo>
                  <a:pt x="72819" y="104092"/>
                </a:lnTo>
                <a:cubicBezTo>
                  <a:pt x="95673" y="104970"/>
                  <a:pt x="117616" y="113357"/>
                  <a:pt x="135235" y="127954"/>
                </a:cubicBezTo>
                <a:lnTo>
                  <a:pt x="135235" y="38458"/>
                </a:lnTo>
                <a:cubicBezTo>
                  <a:pt x="117616" y="53054"/>
                  <a:pt x="95673" y="61441"/>
                  <a:pt x="72819" y="62319"/>
                </a:cubicBezTo>
                <a:lnTo>
                  <a:pt x="72819" y="104027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1098528" y="4444046"/>
            <a:ext cx="1780947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1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Keep Informed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098528" y="4677068"/>
            <a:ext cx="1764303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Low Power / High Interest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57586" y="5066548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742691" y="5026599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สื่อสารสม่ำเสมอ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557586" y="5366147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742691" y="5326198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อธิบายผลกระทบ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57586" y="5665746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742691" y="5625797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รับฟังข้อเสนอแนะ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557586" y="5965344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742691" y="5925395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สร้างความเข้าใจ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32620" y="6258283"/>
            <a:ext cx="5276265" cy="399465"/>
          </a:xfrm>
          <a:custGeom>
            <a:avLst/>
            <a:gdLst/>
            <a:ahLst/>
            <a:cxnLst/>
            <a:rect l="l" t="t" r="r" b="b"/>
            <a:pathLst>
              <a:path w="5276265" h="399465">
                <a:moveTo>
                  <a:pt x="0" y="0"/>
                </a:moveTo>
                <a:lnTo>
                  <a:pt x="5276265" y="0"/>
                </a:lnTo>
                <a:lnTo>
                  <a:pt x="5276265" y="399465"/>
                </a:lnTo>
                <a:lnTo>
                  <a:pt x="0" y="399465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32486" y="6358149"/>
            <a:ext cx="5143110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ผู้ป่วย, ผู้ใช้บริการ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178702" y="4211025"/>
            <a:ext cx="5675730" cy="2646455"/>
          </a:xfrm>
          <a:custGeom>
            <a:avLst/>
            <a:gdLst/>
            <a:ahLst/>
            <a:cxnLst/>
            <a:rect l="l" t="t" r="r" b="b"/>
            <a:pathLst>
              <a:path w="5675730" h="2646455">
                <a:moveTo>
                  <a:pt x="0" y="0"/>
                </a:moveTo>
                <a:lnTo>
                  <a:pt x="5675730" y="0"/>
                </a:lnTo>
                <a:lnTo>
                  <a:pt x="5675730" y="2646455"/>
                </a:lnTo>
                <a:lnTo>
                  <a:pt x="0" y="2646455"/>
                </a:lnTo>
                <a:lnTo>
                  <a:pt x="0" y="0"/>
                </a:lnTo>
                <a:close/>
              </a:path>
            </a:pathLst>
          </a:custGeom>
          <a:solidFill>
            <a:srgbClr val="A8A29E">
              <a:alpha val="588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6178702" y="4211025"/>
            <a:ext cx="5675730" cy="33289"/>
          </a:xfrm>
          <a:custGeom>
            <a:avLst/>
            <a:gdLst/>
            <a:ahLst/>
            <a:cxnLst/>
            <a:rect l="l" t="t" r="r" b="b"/>
            <a:pathLst>
              <a:path w="5675730" h="33289">
                <a:moveTo>
                  <a:pt x="0" y="0"/>
                </a:moveTo>
                <a:lnTo>
                  <a:pt x="5675730" y="0"/>
                </a:lnTo>
                <a:lnTo>
                  <a:pt x="5675730" y="33289"/>
                </a:lnTo>
                <a:lnTo>
                  <a:pt x="0" y="33289"/>
                </a:lnTo>
                <a:lnTo>
                  <a:pt x="0" y="0"/>
                </a:ln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Shape 53"/>
          <p:cNvSpPr/>
          <p:nvPr/>
        </p:nvSpPr>
        <p:spPr>
          <a:xfrm>
            <a:off x="6378434" y="4427402"/>
            <a:ext cx="466042" cy="466042"/>
          </a:xfrm>
          <a:custGeom>
            <a:avLst/>
            <a:gdLst/>
            <a:ahLst/>
            <a:cxnLst/>
            <a:rect l="l" t="t" r="r" b="b"/>
            <a:pathLst>
              <a:path w="466042" h="466042">
                <a:moveTo>
                  <a:pt x="233021" y="0"/>
                </a:moveTo>
                <a:lnTo>
                  <a:pt x="233021" y="0"/>
                </a:lnTo>
                <a:cubicBezTo>
                  <a:pt x="361629" y="0"/>
                  <a:pt x="466042" y="104413"/>
                  <a:pt x="466042" y="233021"/>
                </a:cubicBezTo>
                <a:lnTo>
                  <a:pt x="466042" y="233021"/>
                </a:lnTo>
                <a:cubicBezTo>
                  <a:pt x="466042" y="361629"/>
                  <a:pt x="361629" y="466042"/>
                  <a:pt x="233021" y="466042"/>
                </a:cubicBezTo>
                <a:lnTo>
                  <a:pt x="233021" y="466042"/>
                </a:lnTo>
                <a:cubicBezTo>
                  <a:pt x="104413" y="466042"/>
                  <a:pt x="0" y="361629"/>
                  <a:pt x="0" y="233021"/>
                </a:cubicBezTo>
                <a:lnTo>
                  <a:pt x="0" y="233021"/>
                </a:lnTo>
                <a:cubicBezTo>
                  <a:pt x="0" y="104413"/>
                  <a:pt x="104413" y="0"/>
                  <a:pt x="233021" y="0"/>
                </a:cubicBez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Shape 54"/>
          <p:cNvSpPr/>
          <p:nvPr/>
        </p:nvSpPr>
        <p:spPr>
          <a:xfrm>
            <a:off x="6517831" y="4577201"/>
            <a:ext cx="187249" cy="166444"/>
          </a:xfrm>
          <a:custGeom>
            <a:avLst/>
            <a:gdLst/>
            <a:ahLst/>
            <a:cxnLst/>
            <a:rect l="l" t="t" r="r" b="b"/>
            <a:pathLst>
              <a:path w="187249" h="166444">
                <a:moveTo>
                  <a:pt x="93625" y="10403"/>
                </a:moveTo>
                <a:cubicBezTo>
                  <a:pt x="67358" y="10403"/>
                  <a:pt x="46325" y="22366"/>
                  <a:pt x="31013" y="36605"/>
                </a:cubicBezTo>
                <a:cubicBezTo>
                  <a:pt x="15799" y="50746"/>
                  <a:pt x="5624" y="67618"/>
                  <a:pt x="780" y="79223"/>
                </a:cubicBezTo>
                <a:cubicBezTo>
                  <a:pt x="-293" y="81791"/>
                  <a:pt x="-293" y="84652"/>
                  <a:pt x="780" y="87220"/>
                </a:cubicBezTo>
                <a:cubicBezTo>
                  <a:pt x="5624" y="98826"/>
                  <a:pt x="15799" y="115730"/>
                  <a:pt x="31013" y="129839"/>
                </a:cubicBezTo>
                <a:cubicBezTo>
                  <a:pt x="46325" y="144045"/>
                  <a:pt x="67358" y="156041"/>
                  <a:pt x="93625" y="156041"/>
                </a:cubicBezTo>
                <a:cubicBezTo>
                  <a:pt x="119891" y="156041"/>
                  <a:pt x="140924" y="144078"/>
                  <a:pt x="156236" y="129839"/>
                </a:cubicBezTo>
                <a:cubicBezTo>
                  <a:pt x="171450" y="115698"/>
                  <a:pt x="181625" y="98826"/>
                  <a:pt x="186469" y="87220"/>
                </a:cubicBezTo>
                <a:cubicBezTo>
                  <a:pt x="187542" y="84652"/>
                  <a:pt x="187542" y="81791"/>
                  <a:pt x="186469" y="79223"/>
                </a:cubicBezTo>
                <a:cubicBezTo>
                  <a:pt x="181625" y="67618"/>
                  <a:pt x="171450" y="50713"/>
                  <a:pt x="156236" y="36605"/>
                </a:cubicBezTo>
                <a:cubicBezTo>
                  <a:pt x="140924" y="22398"/>
                  <a:pt x="119891" y="10403"/>
                  <a:pt x="93625" y="10403"/>
                </a:cubicBezTo>
                <a:close/>
                <a:moveTo>
                  <a:pt x="46812" y="83222"/>
                </a:moveTo>
                <a:cubicBezTo>
                  <a:pt x="46812" y="57385"/>
                  <a:pt x="67788" y="36410"/>
                  <a:pt x="93625" y="36410"/>
                </a:cubicBezTo>
                <a:cubicBezTo>
                  <a:pt x="119461" y="36410"/>
                  <a:pt x="140437" y="57385"/>
                  <a:pt x="140437" y="83222"/>
                </a:cubicBezTo>
                <a:cubicBezTo>
                  <a:pt x="140437" y="109058"/>
                  <a:pt x="119461" y="130034"/>
                  <a:pt x="93625" y="130034"/>
                </a:cubicBezTo>
                <a:cubicBezTo>
                  <a:pt x="67788" y="130034"/>
                  <a:pt x="46812" y="109058"/>
                  <a:pt x="46812" y="83222"/>
                </a:cubicBezTo>
                <a:close/>
                <a:moveTo>
                  <a:pt x="93625" y="62416"/>
                </a:moveTo>
                <a:cubicBezTo>
                  <a:pt x="93625" y="73892"/>
                  <a:pt x="84295" y="83222"/>
                  <a:pt x="72819" y="83222"/>
                </a:cubicBezTo>
                <a:cubicBezTo>
                  <a:pt x="69081" y="83222"/>
                  <a:pt x="65570" y="82247"/>
                  <a:pt x="62514" y="80491"/>
                </a:cubicBezTo>
                <a:cubicBezTo>
                  <a:pt x="62189" y="84035"/>
                  <a:pt x="62481" y="87676"/>
                  <a:pt x="63457" y="91284"/>
                </a:cubicBezTo>
                <a:cubicBezTo>
                  <a:pt x="67910" y="107928"/>
                  <a:pt x="85042" y="117811"/>
                  <a:pt x="101687" y="113357"/>
                </a:cubicBezTo>
                <a:cubicBezTo>
                  <a:pt x="118331" y="108904"/>
                  <a:pt x="128214" y="91772"/>
                  <a:pt x="123760" y="75127"/>
                </a:cubicBezTo>
                <a:cubicBezTo>
                  <a:pt x="119794" y="60271"/>
                  <a:pt x="105718" y="50811"/>
                  <a:pt x="90894" y="52111"/>
                </a:cubicBezTo>
                <a:cubicBezTo>
                  <a:pt x="92617" y="55134"/>
                  <a:pt x="93625" y="58645"/>
                  <a:pt x="93625" y="6241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6944343" y="4444046"/>
            <a:ext cx="1739337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1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Monitor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944343" y="4677068"/>
            <a:ext cx="1722692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Low Power / Low Interest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403401" y="5066548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6588505" y="5026599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เฝ้าระวังท่าที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403401" y="5366147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6588505" y="5326198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ไม่ใช้ทรัพยากรมาก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403401" y="5665746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Text 62"/>
          <p:cNvSpPr/>
          <p:nvPr/>
        </p:nvSpPr>
        <p:spPr>
          <a:xfrm>
            <a:off x="6588505" y="5625797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สื่อสารตามความจำเป็น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403401" y="5965344"/>
            <a:ext cx="116511" cy="133155"/>
          </a:xfrm>
          <a:custGeom>
            <a:avLst/>
            <a:gdLst/>
            <a:ahLst/>
            <a:cxnLst/>
            <a:rect l="l" t="t" r="r" b="b"/>
            <a:pathLst>
              <a:path w="116511" h="133155">
                <a:moveTo>
                  <a:pt x="113078" y="18231"/>
                </a:moveTo>
                <a:cubicBezTo>
                  <a:pt x="116797" y="20935"/>
                  <a:pt x="117629" y="26137"/>
                  <a:pt x="114924" y="29856"/>
                </a:cubicBezTo>
                <a:lnTo>
                  <a:pt x="48347" y="121400"/>
                </a:lnTo>
                <a:cubicBezTo>
                  <a:pt x="46916" y="123376"/>
                  <a:pt x="44706" y="124599"/>
                  <a:pt x="42261" y="124807"/>
                </a:cubicBezTo>
                <a:cubicBezTo>
                  <a:pt x="39816" y="125015"/>
                  <a:pt x="37450" y="124105"/>
                  <a:pt x="35733" y="122388"/>
                </a:cubicBezTo>
                <a:lnTo>
                  <a:pt x="2445" y="89099"/>
                </a:lnTo>
                <a:cubicBezTo>
                  <a:pt x="-806" y="85849"/>
                  <a:pt x="-806" y="80569"/>
                  <a:pt x="2445" y="77318"/>
                </a:cubicBezTo>
                <a:cubicBezTo>
                  <a:pt x="5695" y="74067"/>
                  <a:pt x="10975" y="74067"/>
                  <a:pt x="14226" y="77318"/>
                </a:cubicBezTo>
                <a:lnTo>
                  <a:pt x="40623" y="103715"/>
                </a:lnTo>
                <a:lnTo>
                  <a:pt x="101479" y="20051"/>
                </a:lnTo>
                <a:cubicBezTo>
                  <a:pt x="104183" y="16332"/>
                  <a:pt x="109385" y="15500"/>
                  <a:pt x="113104" y="18205"/>
                </a:cubicBez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6" name="Text 64"/>
          <p:cNvSpPr/>
          <p:nvPr/>
        </p:nvSpPr>
        <p:spPr>
          <a:xfrm>
            <a:off x="6588505" y="5925395"/>
            <a:ext cx="5132771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ติดตามการเปลี่ยนแปลง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378434" y="6258283"/>
            <a:ext cx="5276265" cy="399465"/>
          </a:xfrm>
          <a:custGeom>
            <a:avLst/>
            <a:gdLst/>
            <a:ahLst/>
            <a:cxnLst/>
            <a:rect l="l" t="t" r="r" b="b"/>
            <a:pathLst>
              <a:path w="5276265" h="399465">
                <a:moveTo>
                  <a:pt x="0" y="0"/>
                </a:moveTo>
                <a:lnTo>
                  <a:pt x="5276265" y="0"/>
                </a:lnTo>
                <a:lnTo>
                  <a:pt x="5276265" y="399465"/>
                </a:lnTo>
                <a:lnTo>
                  <a:pt x="0" y="399465"/>
                </a:lnTo>
                <a:lnTo>
                  <a:pt x="0" y="0"/>
                </a:lnTo>
                <a:close/>
              </a:path>
            </a:pathLst>
          </a:custGeom>
          <a:solidFill>
            <a:srgbClr val="A8A29E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8" name="Text 66"/>
          <p:cNvSpPr/>
          <p:nvPr/>
        </p:nvSpPr>
        <p:spPr>
          <a:xfrm>
            <a:off x="6478300" y="6358149"/>
            <a:ext cx="5143110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ภาคประชาสังคมทั่วไป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2566</Words>
  <Application>Microsoft Office PowerPoint</Application>
  <PresentationFormat>Widescreen</PresentationFormat>
  <Paragraphs>511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微软雅黑</vt:lpstr>
      <vt:lpstr>Arial</vt:lpstr>
      <vt:lpstr>思源宋体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การวิเคราะห์ผู้มีส่วนได้ส่วนเสีย</dc:title>
  <dc:subject>การวิเคราะห์ผู้มีส่วนได้ส่วนเสีย</dc:subject>
  <dc:creator>Kimi</dc:creator>
  <cp:lastModifiedBy>khongsak chaichana</cp:lastModifiedBy>
  <cp:revision>2</cp:revision>
  <dcterms:created xsi:type="dcterms:W3CDTF">2026-02-19T02:13:02Z</dcterms:created>
  <dcterms:modified xsi:type="dcterms:W3CDTF">2026-02-19T14:57:58Z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การวิเคราะห์ผู้มีส่วนได้ส่วนเสีย","ContentProducer":"001191110108MACG2KBH8F10000","ProduceID":"19c7380b-77f2-873b-8000-000088f59d86","ReservedCode1":"","ContentPropagator":"001191110108MACG2KBH8F20000","PropagateID":"19c7380b-77f2-873b-8000-000088f59d86","ReservedCode2":""}</vt:lpwstr>
  </property>
</Properties>
</file>